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90" r:id="rId4"/>
    <p:sldId id="264" r:id="rId5"/>
    <p:sldId id="277" r:id="rId6"/>
    <p:sldId id="285" r:id="rId7"/>
    <p:sldId id="261" r:id="rId8"/>
    <p:sldId id="262" r:id="rId9"/>
    <p:sldId id="293" r:id="rId10"/>
    <p:sldId id="280" r:id="rId11"/>
    <p:sldId id="283" r:id="rId12"/>
    <p:sldId id="284" r:id="rId13"/>
    <p:sldId id="259" r:id="rId14"/>
    <p:sldId id="267" r:id="rId15"/>
    <p:sldId id="265" r:id="rId16"/>
    <p:sldId id="275" r:id="rId17"/>
    <p:sldId id="278" r:id="rId18"/>
    <p:sldId id="272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8E8DEF-09DD-4157-AE36-C3D1112E6B52}">
          <p14:sldIdLst>
            <p14:sldId id="256"/>
            <p14:sldId id="270"/>
            <p14:sldId id="290"/>
            <p14:sldId id="264"/>
            <p14:sldId id="277"/>
            <p14:sldId id="285"/>
            <p14:sldId id="261"/>
            <p14:sldId id="262"/>
            <p14:sldId id="293"/>
            <p14:sldId id="280"/>
            <p14:sldId id="283"/>
            <p14:sldId id="284"/>
            <p14:sldId id="259"/>
            <p14:sldId id="267"/>
            <p14:sldId id="265"/>
            <p14:sldId id="275"/>
            <p14:sldId id="278"/>
            <p14:sldId id="272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77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 autoAdjust="0"/>
    <p:restoredTop sz="70748" autoAdjust="0"/>
  </p:normalViewPr>
  <p:slideViewPr>
    <p:cSldViewPr>
      <p:cViewPr varScale="1">
        <p:scale>
          <a:sx n="80" d="100"/>
          <a:sy n="80" d="100"/>
        </p:scale>
        <p:origin x="1848" y="96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43845-233F-4323-A6CD-17349529208F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B8C5B-A4B3-4F72-9750-C0B6BFDCA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0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1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11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7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8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64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74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17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8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05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7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5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5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0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7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9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8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6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73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8C5B-A4B3-4F72-9750-C0B6BFDCA1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7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206-C3DE-4480-B667-7DDC7EF7C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46504-91FA-4CC8-92E7-98E86CD95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78120-B0EE-4E3A-9FF8-BDD8C72D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946AA-6089-4DE3-8048-A121BC249A92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EB144-4186-4CD2-AD45-69F8FC89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BAECF-40C4-4565-879C-F54984FD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4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8E41-8D54-417E-A7B8-B7930EC54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F119F-4F53-45B3-8482-CACD28799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19F3D-8957-496B-85D2-FB1BC5FB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ED94-FC28-45F6-AC9A-2AC5A7D6F525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EEBC4-5CA9-4472-9117-1840C212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D199E-3340-4108-A0AD-B6025BBA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4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92891-EADE-4E5B-9B57-94778FCFB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CAA93-515A-4359-B864-DB1C5A480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4B59D-D277-403B-B171-3B5E0105F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CDDCA-53D5-4CD0-B381-09DDD1F42122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E901E-58F8-4F38-8293-FEC637A7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4297-A0AB-42DA-AC99-34103D47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3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6BA1-4C65-4582-B94F-F8272F85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0980-BA45-490B-B940-A8202E7B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70A97-9020-4FB1-8D2E-9479CE54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B005-46C0-42B4-813E-08630E3FF72C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B5D0B-55BC-4D5D-B306-D4C37FCC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5FE8C-9845-4F97-9001-11A5D660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83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EB88-A5F2-4F25-B887-CB2D44DF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C8530-8A43-418D-9216-3BA928215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24C41-3376-4F47-B5C8-2C070EFB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3EE6-DA07-48E8-A367-CE64D301E894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3D99A-0F8C-4986-9873-77D9910B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8AE02-550A-4DAC-A512-5774B4EC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0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A2D6-C956-4721-B864-BBEE704F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8C7FA-01EB-4051-9292-F035306D8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11299-18CF-46B0-A453-46ECAA34F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281A1-C45B-4587-A2C6-B26BC414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C1FB-7BFA-436C-8C4C-DA093CD570A5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D0A05-A856-42DA-ACA4-418F2215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5A664-893D-41A4-8F99-104EBEC3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AF6C-F6A2-493A-8599-F4D9F5FE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961A4-11F1-435F-82D7-B96771BBC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71393-1921-44BB-B04E-A77E45BD8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AB480-C12B-495E-84CB-046907355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6E988-8C76-48B9-B977-3645CB610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EF4073-87E8-4AD9-B727-10109100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7D76-F1D8-4C08-86A6-94EFF33C1E4E}" type="datetime1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AD10C-7168-4A88-B352-7838CD4B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F6D8C-0135-48BC-A6FF-F84E1EAC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7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0E3F-2BB6-41D0-8683-324D91F2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06ECC-815D-470C-9CC8-A19B0CAF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B2A0-CB75-4AF3-A356-8792A415E73D}" type="datetime1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F4DDE-421F-4B44-87BC-6E6A82297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DAE48-CCE2-49C8-8C84-D3031715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364F2-970D-4A8A-A25D-81BAB5FDE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CA50-ABC8-4EEB-A8DC-932DC74E5677}" type="datetime1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45CE8-AA1D-418C-A4C3-C46782CF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A8C21-78D6-4206-B95B-4935E096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62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2A1A-AC3A-4FA0-8097-CF9F1CA0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1F498-78BA-4B8B-AC41-3FBEB9A30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AF9FB-740D-4FE7-9A64-12BFC650E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EC332-A3C0-41A8-A9FD-3DDEE163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DE8B-408D-46C6-A59F-A62C7935BEAB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D8817-8EEC-4721-A671-95743EB9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5CDDA-41E9-4B8D-B722-47749D6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E4FB-6365-4CDD-B6D5-9E40A29E7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AC9AC-DC52-44AF-B5F4-0D1D01FA3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55E7E-0724-4F8C-9532-7B267AB2F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38C44-C35C-4224-B55A-3EEB807E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8569-2ED5-41A8-A446-289F3C95E6B0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E880B-7827-410C-8582-B217EED9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9133C-AE66-4E6A-8F1A-99874167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76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EFD55-5016-4281-9FDA-9A43D83D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AA85-4ADB-47A4-B533-DAE8FB375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959A3-F15A-4733-9689-F7EBAE33F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E631E-7752-482D-B774-49FB39969DF0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69823-BC2B-4630-AF40-12BA0DB77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F3FE2-8212-45BB-BC19-D7B406EAB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62F94-AF52-41FC-B25A-D985A5929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1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5.png"/><Relationship Id="rId12" Type="http://schemas.openxmlformats.org/officeDocument/2006/relationships/image" Target="../media/image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7.jp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1.jpg"/><Relationship Id="rId12" Type="http://schemas.openxmlformats.org/officeDocument/2006/relationships/image" Target="../media/image5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hyperlink" Target="https://www.usenix.org/conference/nsdi21/presentation/gua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035D-C003-48B8-8E98-352AEF8F7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080" y="1121201"/>
            <a:ext cx="9487840" cy="2387600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Efficient Wideband Spectrum Sensing Using MEMS Acoustic Resonators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45A78-0A29-410B-8FBB-C6947560F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75380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Junfeng Guan, Jitian Zhang, Ruochen Lu, Hyungjoo Seo,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 Zhou, Songbin Gong, Haitham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Hassanieh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792289-A354-534F-9B8F-BF6F1A605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240" y="4907814"/>
            <a:ext cx="5481520" cy="142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4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5844-2327-4B16-8B8B-7006057A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72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Enabled of Frequency Sampling </a:t>
            </a:r>
          </a:p>
        </p:txBody>
      </p:sp>
      <p:pic>
        <p:nvPicPr>
          <p:cNvPr id="10" name="Content Placeholder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EEB1B3C-B4B3-47AE-8AFB-23546E349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75"/>
          <a:stretch/>
        </p:blipFill>
        <p:spPr>
          <a:xfrm>
            <a:off x="6780160" y="3940010"/>
            <a:ext cx="3843104" cy="1617032"/>
          </a:xfr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5195B4C2-385B-43D4-9F9F-C1A1C98D0289}"/>
              </a:ext>
            </a:extLst>
          </p:cNvPr>
          <p:cNvSpPr/>
          <p:nvPr/>
        </p:nvSpPr>
        <p:spPr>
          <a:xfrm rot="16200000">
            <a:off x="6097577" y="-1224447"/>
            <a:ext cx="803353" cy="9639657"/>
          </a:xfrm>
          <a:prstGeom prst="rightBrace">
            <a:avLst>
              <a:gd name="adj1" fmla="val 37112"/>
              <a:gd name="adj2" fmla="val 49881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6">
            <a:extLst>
              <a:ext uri="{FF2B5EF4-FFF2-40B4-BE49-F238E27FC236}">
                <a16:creationId xmlns:a16="http://schemas.microsoft.com/office/drawing/2014/main" id="{1F7FA830-CCD3-4E97-88BB-0A455E4AD3D8}"/>
              </a:ext>
            </a:extLst>
          </p:cNvPr>
          <p:cNvSpPr/>
          <p:nvPr/>
        </p:nvSpPr>
        <p:spPr>
          <a:xfrm>
            <a:off x="6230031" y="2269914"/>
            <a:ext cx="518854" cy="481070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15CCBC-FFBD-490C-A4EC-E1A8F7EE72B1}"/>
              </a:ext>
            </a:extLst>
          </p:cNvPr>
          <p:cNvGrpSpPr/>
          <p:nvPr/>
        </p:nvGrpSpPr>
        <p:grpSpPr>
          <a:xfrm>
            <a:off x="6076764" y="1619100"/>
            <a:ext cx="6279251" cy="1911330"/>
            <a:chOff x="5095445" y="1802829"/>
            <a:chExt cx="8344025" cy="25398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4AECC4-551F-407A-AADE-B20D8890FE38}"/>
                </a:ext>
              </a:extLst>
            </p:cNvPr>
            <p:cNvSpPr/>
            <p:nvPr/>
          </p:nvSpPr>
          <p:spPr>
            <a:xfrm>
              <a:off x="5095445" y="3810976"/>
              <a:ext cx="8344025" cy="5316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Sparse Frequency Sampled Spectrum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679DF-6CA1-4F69-A16A-67ED1E786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621" y="1802829"/>
              <a:ext cx="4623608" cy="214433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32D77A-EFC1-4CB4-B341-B2B64BAE8413}"/>
              </a:ext>
            </a:extLst>
          </p:cNvPr>
          <p:cNvGrpSpPr/>
          <p:nvPr/>
        </p:nvGrpSpPr>
        <p:grpSpPr>
          <a:xfrm>
            <a:off x="478873" y="1619100"/>
            <a:ext cx="6807682" cy="1911330"/>
            <a:chOff x="-1512941" y="1802829"/>
            <a:chExt cx="9046218" cy="2539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863ED6-5101-43EB-8D20-50B9AF464A9A}"/>
                </a:ext>
              </a:extLst>
            </p:cNvPr>
            <p:cNvSpPr/>
            <p:nvPr/>
          </p:nvSpPr>
          <p:spPr>
            <a:xfrm>
              <a:off x="-1512941" y="3810976"/>
              <a:ext cx="9046218" cy="5316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Densely Occupied Wideband Spectrum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C565FA-5985-46A0-8717-3B545236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" y="1802829"/>
              <a:ext cx="4623607" cy="2144331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05C057B-52D3-4F67-A633-61F5EA0393A1}"/>
              </a:ext>
            </a:extLst>
          </p:cNvPr>
          <p:cNvSpPr/>
          <p:nvPr/>
        </p:nvSpPr>
        <p:spPr>
          <a:xfrm>
            <a:off x="6620665" y="5443540"/>
            <a:ext cx="3991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Frequency Response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B8C48B-D109-4F77-BC9B-6E6A2F499C1F}"/>
              </a:ext>
            </a:extLst>
          </p:cNvPr>
          <p:cNvGrpSpPr/>
          <p:nvPr/>
        </p:nvGrpSpPr>
        <p:grpSpPr>
          <a:xfrm>
            <a:off x="1561605" y="3552050"/>
            <a:ext cx="3843105" cy="2296465"/>
            <a:chOff x="1009010" y="3854070"/>
            <a:chExt cx="4664535" cy="2787314"/>
          </a:xfrm>
        </p:grpSpPr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68AC0B8-3435-45BF-96C2-05269E0EC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010" y="3854070"/>
              <a:ext cx="4664535" cy="246101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EFC372-74A7-43FB-8949-D593F8C4FB12}"/>
                </a:ext>
              </a:extLst>
            </p:cNvPr>
            <p:cNvSpPr/>
            <p:nvPr/>
          </p:nvSpPr>
          <p:spPr>
            <a:xfrm>
              <a:off x="1992401" y="6155754"/>
              <a:ext cx="3120250" cy="485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Microscope Image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D0EB63-1AF3-4E60-9ACA-F4643BF11E6D}"/>
              </a:ext>
            </a:extLst>
          </p:cNvPr>
          <p:cNvSpPr txBox="1"/>
          <p:nvPr/>
        </p:nvSpPr>
        <p:spPr>
          <a:xfrm>
            <a:off x="4648016" y="1663983"/>
            <a:ext cx="2980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Spike-Train Filter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B1F8A8-42B1-4957-BB31-7D904A14C07A}"/>
              </a:ext>
            </a:extLst>
          </p:cNvPr>
          <p:cNvSpPr/>
          <p:nvPr/>
        </p:nvSpPr>
        <p:spPr>
          <a:xfrm>
            <a:off x="0" y="5852160"/>
            <a:ext cx="12192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Narrow, sharp, and periodic passbands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EFF1E-CF37-4B9C-B77D-5F953CE971E3}"/>
              </a:ext>
            </a:extLst>
          </p:cNvPr>
          <p:cNvSpPr txBox="1"/>
          <p:nvPr/>
        </p:nvSpPr>
        <p:spPr>
          <a:xfrm>
            <a:off x="1079327" y="875860"/>
            <a:ext cx="103186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 the signal below the Nyquist sampling rate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still be recover the channel occupancies.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F0512-F7BF-4412-8019-46D460BA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0261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/>
      <p:bldP spid="19" grpId="0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D985B76C-0DDF-614B-9D1D-A3C67F75B071}"/>
              </a:ext>
            </a:extLst>
          </p:cNvPr>
          <p:cNvGrpSpPr/>
          <p:nvPr/>
        </p:nvGrpSpPr>
        <p:grpSpPr>
          <a:xfrm>
            <a:off x="3058031" y="4751524"/>
            <a:ext cx="8271811" cy="1826686"/>
            <a:chOff x="1960094" y="4751524"/>
            <a:chExt cx="8271811" cy="18266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0378B3-011E-D64C-B344-6E6E78756771}"/>
                </a:ext>
              </a:extLst>
            </p:cNvPr>
            <p:cNvGrpSpPr/>
            <p:nvPr/>
          </p:nvGrpSpPr>
          <p:grpSpPr>
            <a:xfrm>
              <a:off x="1960094" y="4751524"/>
              <a:ext cx="8271811" cy="1393743"/>
              <a:chOff x="1960094" y="4751524"/>
              <a:chExt cx="8271811" cy="1393743"/>
            </a:xfrm>
          </p:grpSpPr>
          <p:sp>
            <p:nvSpPr>
              <p:cNvPr id="4" name="Cube 3">
                <a:extLst>
                  <a:ext uri="{FF2B5EF4-FFF2-40B4-BE49-F238E27FC236}">
                    <a16:creationId xmlns:a16="http://schemas.microsoft.com/office/drawing/2014/main" id="{5C0353F7-A5E8-4925-B837-D521BC97690C}"/>
                  </a:ext>
                </a:extLst>
              </p:cNvPr>
              <p:cNvSpPr/>
              <p:nvPr/>
            </p:nvSpPr>
            <p:spPr>
              <a:xfrm>
                <a:off x="1960094" y="4832747"/>
                <a:ext cx="8271811" cy="1312520"/>
              </a:xfrm>
              <a:prstGeom prst="cube">
                <a:avLst>
                  <a:gd name="adj" fmla="val 7099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9445155D-E28E-4618-87C2-11EAB30DD8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33726" y="4751524"/>
                <a:ext cx="963724" cy="955951"/>
              </a:xfrm>
              <a:prstGeom prst="cube">
                <a:avLst>
                  <a:gd name="adj" fmla="val 91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8737CC65-0443-4FE5-A808-9E86479F2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0479" y="4751524"/>
                <a:ext cx="963723" cy="955951"/>
              </a:xfrm>
              <a:prstGeom prst="cube">
                <a:avLst>
                  <a:gd name="adj" fmla="val 91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42B3B18-2F34-4F68-BB25-09AF0DE556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0826" y="4886337"/>
                <a:ext cx="889591" cy="882416"/>
              </a:xfrm>
              <a:prstGeom prst="cube">
                <a:avLst>
                  <a:gd name="adj" fmla="val 91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BFA313-31F0-4E93-96D3-7DA40431D4A1}"/>
                  </a:ext>
                </a:extLst>
              </p:cNvPr>
              <p:cNvSpPr txBox="1"/>
              <p:nvPr/>
            </p:nvSpPr>
            <p:spPr>
              <a:xfrm>
                <a:off x="1962917" y="5760345"/>
                <a:ext cx="2436471" cy="3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Piezoelectric Thin Film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CBC64B1-0BED-430D-83F8-496933059C1F}"/>
                  </a:ext>
                </a:extLst>
              </p:cNvPr>
              <p:cNvSpPr txBox="1"/>
              <p:nvPr/>
            </p:nvSpPr>
            <p:spPr>
              <a:xfrm>
                <a:off x="3503281" y="5298348"/>
                <a:ext cx="16401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Electrodes</a:t>
                </a:r>
                <a:endPara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8110652F-15F0-4688-B79F-A5B6891F3C6D}"/>
                </a:ext>
              </a:extLst>
            </p:cNvPr>
            <p:cNvCxnSpPr/>
            <p:nvPr/>
          </p:nvCxnSpPr>
          <p:spPr>
            <a:xfrm>
              <a:off x="1960094" y="6377121"/>
              <a:ext cx="73235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7F73556-3860-4D49-BDBB-118B3A1F8C21}"/>
                </a:ext>
              </a:extLst>
            </p:cNvPr>
            <p:cNvSpPr txBox="1"/>
            <p:nvPr/>
          </p:nvSpPr>
          <p:spPr>
            <a:xfrm>
              <a:off x="5233514" y="6208878"/>
              <a:ext cx="1056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Width 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7C786BB-71D3-E844-B1C7-01E35656FE2C}"/>
              </a:ext>
            </a:extLst>
          </p:cNvPr>
          <p:cNvGrpSpPr/>
          <p:nvPr/>
        </p:nvGrpSpPr>
        <p:grpSpPr>
          <a:xfrm>
            <a:off x="6625366" y="5336920"/>
            <a:ext cx="3002620" cy="632791"/>
            <a:chOff x="5527429" y="5336920"/>
            <a:chExt cx="3002620" cy="632791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53E20CF-0FFA-48BC-8668-8650A0B69600}"/>
                </a:ext>
              </a:extLst>
            </p:cNvPr>
            <p:cNvSpPr/>
            <p:nvPr/>
          </p:nvSpPr>
          <p:spPr>
            <a:xfrm>
              <a:off x="5527429" y="5539469"/>
              <a:ext cx="831977" cy="430242"/>
            </a:xfrm>
            <a:prstGeom prst="arc">
              <a:avLst>
                <a:gd name="adj1" fmla="val 15499987"/>
                <a:gd name="adj2" fmla="val 0"/>
              </a:avLst>
            </a:prstGeom>
            <a:ln w="571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3F3922-0C57-472E-986C-0DA74E901AB7}"/>
                </a:ext>
              </a:extLst>
            </p:cNvPr>
            <p:cNvSpPr txBox="1"/>
            <p:nvPr/>
          </p:nvSpPr>
          <p:spPr>
            <a:xfrm>
              <a:off x="6288025" y="5336920"/>
              <a:ext cx="22420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RF to Acoustic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08B10B8-DC25-1345-A7D6-81F577CEE8ED}"/>
              </a:ext>
            </a:extLst>
          </p:cNvPr>
          <p:cNvGrpSpPr/>
          <p:nvPr/>
        </p:nvGrpSpPr>
        <p:grpSpPr>
          <a:xfrm>
            <a:off x="3550705" y="1695528"/>
            <a:ext cx="7357939" cy="3603199"/>
            <a:chOff x="2452768" y="1695528"/>
            <a:chExt cx="7357939" cy="360319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49C8939-0AA5-48D5-A509-B0C4D7C101E7}"/>
                </a:ext>
              </a:extLst>
            </p:cNvPr>
            <p:cNvSpPr/>
            <p:nvPr/>
          </p:nvSpPr>
          <p:spPr>
            <a:xfrm>
              <a:off x="2469756" y="1976835"/>
              <a:ext cx="3660731" cy="367673"/>
            </a:xfrm>
            <a:custGeom>
              <a:avLst/>
              <a:gdLst>
                <a:gd name="connsiteX0" fmla="*/ 0 w 5486400"/>
                <a:gd name="connsiteY0" fmla="*/ 1828800 h 1828800"/>
                <a:gd name="connsiteX1" fmla="*/ 2755900 w 5486400"/>
                <a:gd name="connsiteY1" fmla="*/ 0 h 1828800"/>
                <a:gd name="connsiteX2" fmla="*/ 5486400 w 5486400"/>
                <a:gd name="connsiteY2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6400" h="1828800">
                  <a:moveTo>
                    <a:pt x="0" y="1828800"/>
                  </a:moveTo>
                  <a:cubicBezTo>
                    <a:pt x="920750" y="914400"/>
                    <a:pt x="1841500" y="0"/>
                    <a:pt x="2755900" y="0"/>
                  </a:cubicBezTo>
                  <a:cubicBezTo>
                    <a:pt x="3670300" y="0"/>
                    <a:pt x="5486400" y="1828800"/>
                    <a:pt x="5486400" y="1828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6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AB5001-38C0-4CC4-85FA-80694BA9E3FD}"/>
                </a:ext>
              </a:extLst>
            </p:cNvPr>
            <p:cNvGrpSpPr/>
            <p:nvPr/>
          </p:nvGrpSpPr>
          <p:grpSpPr>
            <a:xfrm>
              <a:off x="2454866" y="2946424"/>
              <a:ext cx="7352350" cy="588277"/>
              <a:chOff x="985634" y="1769864"/>
              <a:chExt cx="9142613" cy="365953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799C6C2-315E-43C5-A81B-81E09CD43551}"/>
                  </a:ext>
                </a:extLst>
              </p:cNvPr>
              <p:cNvGrpSpPr/>
              <p:nvPr/>
            </p:nvGrpSpPr>
            <p:grpSpPr>
              <a:xfrm>
                <a:off x="2813051" y="1769864"/>
                <a:ext cx="7315196" cy="3659530"/>
                <a:chOff x="2813051" y="1769864"/>
                <a:chExt cx="7315196" cy="365953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C76EE85-0ECD-4B39-9E8C-D0313F57F44E}"/>
                    </a:ext>
                  </a:extLst>
                </p:cNvPr>
                <p:cNvGrpSpPr/>
                <p:nvPr/>
              </p:nvGrpSpPr>
              <p:grpSpPr>
                <a:xfrm>
                  <a:off x="2813051" y="1771794"/>
                  <a:ext cx="3657599" cy="3657600"/>
                  <a:chOff x="2813051" y="1771794"/>
                  <a:chExt cx="3657599" cy="3657600"/>
                </a:xfrm>
              </p:grpSpPr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CA37DDAA-3654-4064-B9F0-682AB1A98922}"/>
                      </a:ext>
                    </a:extLst>
                  </p:cNvPr>
                  <p:cNvSpPr/>
                  <p:nvPr/>
                </p:nvSpPr>
                <p:spPr>
                  <a:xfrm>
                    <a:off x="5556250" y="1771794"/>
                    <a:ext cx="914400" cy="1828800"/>
                  </a:xfrm>
                  <a:custGeom>
                    <a:avLst/>
                    <a:gdLst>
                      <a:gd name="connsiteX0" fmla="*/ 0 w 5486400"/>
                      <a:gd name="connsiteY0" fmla="*/ 1828800 h 1828800"/>
                      <a:gd name="connsiteX1" fmla="*/ 2755900 w 5486400"/>
                      <a:gd name="connsiteY1" fmla="*/ 0 h 1828800"/>
                      <a:gd name="connsiteX2" fmla="*/ 5486400 w 5486400"/>
                      <a:gd name="connsiteY2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6400" h="1828800">
                        <a:moveTo>
                          <a:pt x="0" y="1828800"/>
                        </a:moveTo>
                        <a:cubicBezTo>
                          <a:pt x="920750" y="914400"/>
                          <a:pt x="1841500" y="0"/>
                          <a:pt x="2755900" y="0"/>
                        </a:cubicBezTo>
                        <a:cubicBezTo>
                          <a:pt x="3670300" y="0"/>
                          <a:pt x="5486400" y="1828800"/>
                          <a:pt x="5486400" y="1828800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396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84A60116-B7F8-47CE-BA1B-58EF372856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641850" y="3600594"/>
                    <a:ext cx="914400" cy="1828800"/>
                  </a:xfrm>
                  <a:custGeom>
                    <a:avLst/>
                    <a:gdLst>
                      <a:gd name="connsiteX0" fmla="*/ 0 w 5486400"/>
                      <a:gd name="connsiteY0" fmla="*/ 1828800 h 1828800"/>
                      <a:gd name="connsiteX1" fmla="*/ 2755900 w 5486400"/>
                      <a:gd name="connsiteY1" fmla="*/ 0 h 1828800"/>
                      <a:gd name="connsiteX2" fmla="*/ 5486400 w 5486400"/>
                      <a:gd name="connsiteY2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6400" h="1828800">
                        <a:moveTo>
                          <a:pt x="0" y="1828800"/>
                        </a:moveTo>
                        <a:cubicBezTo>
                          <a:pt x="920750" y="914400"/>
                          <a:pt x="1841500" y="0"/>
                          <a:pt x="2755900" y="0"/>
                        </a:cubicBezTo>
                        <a:cubicBezTo>
                          <a:pt x="3670300" y="0"/>
                          <a:pt x="5486400" y="1828800"/>
                          <a:pt x="5486400" y="1828800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396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A8913C17-5217-45F7-83A5-D8F24B633393}"/>
                      </a:ext>
                    </a:extLst>
                  </p:cNvPr>
                  <p:cNvSpPr/>
                  <p:nvPr/>
                </p:nvSpPr>
                <p:spPr>
                  <a:xfrm>
                    <a:off x="3727451" y="1771794"/>
                    <a:ext cx="914400" cy="1828800"/>
                  </a:xfrm>
                  <a:custGeom>
                    <a:avLst/>
                    <a:gdLst>
                      <a:gd name="connsiteX0" fmla="*/ 0 w 5486400"/>
                      <a:gd name="connsiteY0" fmla="*/ 1828800 h 1828800"/>
                      <a:gd name="connsiteX1" fmla="*/ 2755900 w 5486400"/>
                      <a:gd name="connsiteY1" fmla="*/ 0 h 1828800"/>
                      <a:gd name="connsiteX2" fmla="*/ 5486400 w 5486400"/>
                      <a:gd name="connsiteY2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6400" h="1828800">
                        <a:moveTo>
                          <a:pt x="0" y="1828800"/>
                        </a:moveTo>
                        <a:cubicBezTo>
                          <a:pt x="920750" y="914400"/>
                          <a:pt x="1841500" y="0"/>
                          <a:pt x="2755900" y="0"/>
                        </a:cubicBezTo>
                        <a:cubicBezTo>
                          <a:pt x="3670300" y="0"/>
                          <a:pt x="5486400" y="1828800"/>
                          <a:pt x="5486400" y="1828800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396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0DAA1A8C-1376-4EF8-A120-8BF4E33FF1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13051" y="3600594"/>
                    <a:ext cx="914400" cy="1828800"/>
                  </a:xfrm>
                  <a:custGeom>
                    <a:avLst/>
                    <a:gdLst>
                      <a:gd name="connsiteX0" fmla="*/ 0 w 5486400"/>
                      <a:gd name="connsiteY0" fmla="*/ 1828800 h 1828800"/>
                      <a:gd name="connsiteX1" fmla="*/ 2755900 w 5486400"/>
                      <a:gd name="connsiteY1" fmla="*/ 0 h 1828800"/>
                      <a:gd name="connsiteX2" fmla="*/ 5486400 w 5486400"/>
                      <a:gd name="connsiteY2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6400" h="1828800">
                        <a:moveTo>
                          <a:pt x="0" y="1828800"/>
                        </a:moveTo>
                        <a:cubicBezTo>
                          <a:pt x="920750" y="914400"/>
                          <a:pt x="1841500" y="0"/>
                          <a:pt x="2755900" y="0"/>
                        </a:cubicBezTo>
                        <a:cubicBezTo>
                          <a:pt x="3670300" y="0"/>
                          <a:pt x="5486400" y="1828800"/>
                          <a:pt x="5486400" y="1828800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396"/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6863248F-B054-451E-9DAB-5CEFF533DF3B}"/>
                    </a:ext>
                  </a:extLst>
                </p:cNvPr>
                <p:cNvGrpSpPr/>
                <p:nvPr/>
              </p:nvGrpSpPr>
              <p:grpSpPr>
                <a:xfrm>
                  <a:off x="6470648" y="1769864"/>
                  <a:ext cx="3657599" cy="3657600"/>
                  <a:chOff x="2813051" y="1771794"/>
                  <a:chExt cx="3657599" cy="3657600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2F95D6C9-7ED7-45E8-BC62-4157AE79DAF5}"/>
                      </a:ext>
                    </a:extLst>
                  </p:cNvPr>
                  <p:cNvSpPr/>
                  <p:nvPr/>
                </p:nvSpPr>
                <p:spPr>
                  <a:xfrm>
                    <a:off x="5556250" y="1771794"/>
                    <a:ext cx="914400" cy="1828800"/>
                  </a:xfrm>
                  <a:custGeom>
                    <a:avLst/>
                    <a:gdLst>
                      <a:gd name="connsiteX0" fmla="*/ 0 w 5486400"/>
                      <a:gd name="connsiteY0" fmla="*/ 1828800 h 1828800"/>
                      <a:gd name="connsiteX1" fmla="*/ 2755900 w 5486400"/>
                      <a:gd name="connsiteY1" fmla="*/ 0 h 1828800"/>
                      <a:gd name="connsiteX2" fmla="*/ 5486400 w 5486400"/>
                      <a:gd name="connsiteY2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6400" h="1828800">
                        <a:moveTo>
                          <a:pt x="0" y="1828800"/>
                        </a:moveTo>
                        <a:cubicBezTo>
                          <a:pt x="920750" y="914400"/>
                          <a:pt x="1841500" y="0"/>
                          <a:pt x="2755900" y="0"/>
                        </a:cubicBezTo>
                        <a:cubicBezTo>
                          <a:pt x="3670300" y="0"/>
                          <a:pt x="5486400" y="1828800"/>
                          <a:pt x="5486400" y="1828800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396"/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BA0DAB57-4559-4883-8A13-28DBF70683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641850" y="3600594"/>
                    <a:ext cx="914400" cy="1828800"/>
                  </a:xfrm>
                  <a:custGeom>
                    <a:avLst/>
                    <a:gdLst>
                      <a:gd name="connsiteX0" fmla="*/ 0 w 5486400"/>
                      <a:gd name="connsiteY0" fmla="*/ 1828800 h 1828800"/>
                      <a:gd name="connsiteX1" fmla="*/ 2755900 w 5486400"/>
                      <a:gd name="connsiteY1" fmla="*/ 0 h 1828800"/>
                      <a:gd name="connsiteX2" fmla="*/ 5486400 w 5486400"/>
                      <a:gd name="connsiteY2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6400" h="1828800">
                        <a:moveTo>
                          <a:pt x="0" y="1828800"/>
                        </a:moveTo>
                        <a:cubicBezTo>
                          <a:pt x="920750" y="914400"/>
                          <a:pt x="1841500" y="0"/>
                          <a:pt x="2755900" y="0"/>
                        </a:cubicBezTo>
                        <a:cubicBezTo>
                          <a:pt x="3670300" y="0"/>
                          <a:pt x="5486400" y="1828800"/>
                          <a:pt x="5486400" y="1828800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396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7D219CFC-6801-4CDA-A54D-28AFB4F33935}"/>
                      </a:ext>
                    </a:extLst>
                  </p:cNvPr>
                  <p:cNvSpPr/>
                  <p:nvPr/>
                </p:nvSpPr>
                <p:spPr>
                  <a:xfrm>
                    <a:off x="3727451" y="1771794"/>
                    <a:ext cx="914400" cy="1828800"/>
                  </a:xfrm>
                  <a:custGeom>
                    <a:avLst/>
                    <a:gdLst>
                      <a:gd name="connsiteX0" fmla="*/ 0 w 5486400"/>
                      <a:gd name="connsiteY0" fmla="*/ 1828800 h 1828800"/>
                      <a:gd name="connsiteX1" fmla="*/ 2755900 w 5486400"/>
                      <a:gd name="connsiteY1" fmla="*/ 0 h 1828800"/>
                      <a:gd name="connsiteX2" fmla="*/ 5486400 w 5486400"/>
                      <a:gd name="connsiteY2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6400" h="1828800">
                        <a:moveTo>
                          <a:pt x="0" y="1828800"/>
                        </a:moveTo>
                        <a:cubicBezTo>
                          <a:pt x="920750" y="914400"/>
                          <a:pt x="1841500" y="0"/>
                          <a:pt x="2755900" y="0"/>
                        </a:cubicBezTo>
                        <a:cubicBezTo>
                          <a:pt x="3670300" y="0"/>
                          <a:pt x="5486400" y="1828800"/>
                          <a:pt x="5486400" y="1828800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396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2D16274F-C45F-4F56-A3A8-15A5207F6B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813051" y="3600594"/>
                    <a:ext cx="914400" cy="1828800"/>
                  </a:xfrm>
                  <a:custGeom>
                    <a:avLst/>
                    <a:gdLst>
                      <a:gd name="connsiteX0" fmla="*/ 0 w 5486400"/>
                      <a:gd name="connsiteY0" fmla="*/ 1828800 h 1828800"/>
                      <a:gd name="connsiteX1" fmla="*/ 2755900 w 5486400"/>
                      <a:gd name="connsiteY1" fmla="*/ 0 h 1828800"/>
                      <a:gd name="connsiteX2" fmla="*/ 5486400 w 5486400"/>
                      <a:gd name="connsiteY2" fmla="*/ 1828800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6400" h="1828800">
                        <a:moveTo>
                          <a:pt x="0" y="1828800"/>
                        </a:moveTo>
                        <a:cubicBezTo>
                          <a:pt x="920750" y="914400"/>
                          <a:pt x="1841500" y="0"/>
                          <a:pt x="2755900" y="0"/>
                        </a:cubicBezTo>
                        <a:cubicBezTo>
                          <a:pt x="3670300" y="0"/>
                          <a:pt x="5486400" y="1828800"/>
                          <a:pt x="5486400" y="1828800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CC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396"/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8846403-69CA-41E6-B6FC-8B04897335AA}"/>
                  </a:ext>
                </a:extLst>
              </p:cNvPr>
              <p:cNvGrpSpPr/>
              <p:nvPr/>
            </p:nvGrpSpPr>
            <p:grpSpPr>
              <a:xfrm>
                <a:off x="985634" y="1771299"/>
                <a:ext cx="1828800" cy="3657600"/>
                <a:chOff x="985634" y="1775421"/>
                <a:chExt cx="1828800" cy="3657600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B5BDC34C-F91A-4ACE-B485-AFA1954C30DC}"/>
                    </a:ext>
                  </a:extLst>
                </p:cNvPr>
                <p:cNvSpPr/>
                <p:nvPr/>
              </p:nvSpPr>
              <p:spPr>
                <a:xfrm>
                  <a:off x="1900034" y="1775421"/>
                  <a:ext cx="9144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00CC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3A11F403-3FF9-43B1-BF09-4EB4AE09FD21}"/>
                    </a:ext>
                  </a:extLst>
                </p:cNvPr>
                <p:cNvSpPr/>
                <p:nvPr/>
              </p:nvSpPr>
              <p:spPr>
                <a:xfrm rot="10800000">
                  <a:off x="985634" y="3604221"/>
                  <a:ext cx="9144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00CC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</p:grp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3D1A0F-24ED-46A8-8477-50933F295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4424" y="1695528"/>
              <a:ext cx="0" cy="360319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4C3562-A2E2-45B4-A168-E2B7AB0DB83E}"/>
                </a:ext>
              </a:extLst>
            </p:cNvPr>
            <p:cNvCxnSpPr>
              <a:cxnSpLocks/>
            </p:cNvCxnSpPr>
            <p:nvPr/>
          </p:nvCxnSpPr>
          <p:spPr>
            <a:xfrm>
              <a:off x="9806878" y="1695528"/>
              <a:ext cx="331" cy="360319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975C88-B633-43BB-8AE9-FB730B778475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H="1">
              <a:off x="2469756" y="2334946"/>
              <a:ext cx="7337122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957E8AF-3BAD-4E9C-85D1-40859D55DA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4424" y="3239170"/>
              <a:ext cx="7352785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1420B1-69CB-4A08-BE46-6155FE7D7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4093" y="4241350"/>
              <a:ext cx="7352785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893C1A-7830-45AC-92BD-40C10D37D447}"/>
                </a:ext>
              </a:extLst>
            </p:cNvPr>
            <p:cNvCxnSpPr>
              <a:cxnSpLocks/>
            </p:cNvCxnSpPr>
            <p:nvPr/>
          </p:nvCxnSpPr>
          <p:spPr>
            <a:xfrm>
              <a:off x="6130486" y="1695528"/>
              <a:ext cx="0" cy="360319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988FCA-5608-40E8-8091-2A6DFA973136}"/>
                </a:ext>
              </a:extLst>
            </p:cNvPr>
            <p:cNvCxnSpPr>
              <a:cxnSpLocks/>
            </p:cNvCxnSpPr>
            <p:nvPr/>
          </p:nvCxnSpPr>
          <p:spPr>
            <a:xfrm>
              <a:off x="6865833" y="1695528"/>
              <a:ext cx="0" cy="360319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5D8301-5A19-4510-B879-8013C51EEFC1}"/>
                </a:ext>
              </a:extLst>
            </p:cNvPr>
            <p:cNvCxnSpPr>
              <a:cxnSpLocks/>
            </p:cNvCxnSpPr>
            <p:nvPr/>
          </p:nvCxnSpPr>
          <p:spPr>
            <a:xfrm>
              <a:off x="5395140" y="1695528"/>
              <a:ext cx="0" cy="3603199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93CB1A-505C-4542-9234-63235059D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2768" y="5263790"/>
              <a:ext cx="7357939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568BBDC-8FA7-4F33-8248-77244E26AA4B}"/>
                </a:ext>
              </a:extLst>
            </p:cNvPr>
            <p:cNvGrpSpPr/>
            <p:nvPr/>
          </p:nvGrpSpPr>
          <p:grpSpPr>
            <a:xfrm>
              <a:off x="2455306" y="3950330"/>
              <a:ext cx="7351911" cy="588277"/>
              <a:chOff x="986181" y="1769864"/>
              <a:chExt cx="9142067" cy="365998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38F3578-AF1E-4B15-9155-09D1D1F6FE80}"/>
                  </a:ext>
                </a:extLst>
              </p:cNvPr>
              <p:cNvGrpSpPr/>
              <p:nvPr/>
            </p:nvGrpSpPr>
            <p:grpSpPr>
              <a:xfrm>
                <a:off x="7385048" y="1769865"/>
                <a:ext cx="2743200" cy="3657601"/>
                <a:chOff x="4641850" y="1771793"/>
                <a:chExt cx="2743200" cy="3657601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29019E66-C9C6-447C-8ED5-FEE0776A8D5A}"/>
                    </a:ext>
                  </a:extLst>
                </p:cNvPr>
                <p:cNvSpPr/>
                <p:nvPr/>
              </p:nvSpPr>
              <p:spPr>
                <a:xfrm>
                  <a:off x="4641850" y="17717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DB79D424-AF4E-432B-86BC-E8B9A0904957}"/>
                    </a:ext>
                  </a:extLst>
                </p:cNvPr>
                <p:cNvSpPr/>
                <p:nvPr/>
              </p:nvSpPr>
              <p:spPr>
                <a:xfrm rot="10800000">
                  <a:off x="5099050" y="36005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AC089C0-A3CC-446E-8A71-3250CA19791D}"/>
                    </a:ext>
                  </a:extLst>
                </p:cNvPr>
                <p:cNvSpPr/>
                <p:nvPr/>
              </p:nvSpPr>
              <p:spPr>
                <a:xfrm>
                  <a:off x="5556250" y="17717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1FBF2BA-B1E8-4AF8-8960-7033E174E0D7}"/>
                    </a:ext>
                  </a:extLst>
                </p:cNvPr>
                <p:cNvSpPr/>
                <p:nvPr/>
              </p:nvSpPr>
              <p:spPr>
                <a:xfrm rot="10800000">
                  <a:off x="6013450" y="36005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58A78BE9-DE3F-44A5-B712-CA7E03BBD542}"/>
                    </a:ext>
                  </a:extLst>
                </p:cNvPr>
                <p:cNvSpPr/>
                <p:nvPr/>
              </p:nvSpPr>
              <p:spPr>
                <a:xfrm>
                  <a:off x="6470650" y="1771794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5A27277-D536-4BD2-B052-1A47D5E30D8C}"/>
                    </a:ext>
                  </a:extLst>
                </p:cNvPr>
                <p:cNvSpPr/>
                <p:nvPr/>
              </p:nvSpPr>
              <p:spPr>
                <a:xfrm rot="10800000">
                  <a:off x="6927850" y="3600594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FD3F919-C2AE-4C6E-9191-12610E8240C2}"/>
                  </a:ext>
                </a:extLst>
              </p:cNvPr>
              <p:cNvGrpSpPr/>
              <p:nvPr/>
            </p:nvGrpSpPr>
            <p:grpSpPr>
              <a:xfrm>
                <a:off x="1900021" y="1769864"/>
                <a:ext cx="2743200" cy="3657601"/>
                <a:chOff x="4641850" y="1771793"/>
                <a:chExt cx="2743200" cy="3657601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5BF6EF48-8CC1-486D-8B89-6A1C8F748A83}"/>
                    </a:ext>
                  </a:extLst>
                </p:cNvPr>
                <p:cNvSpPr/>
                <p:nvPr/>
              </p:nvSpPr>
              <p:spPr>
                <a:xfrm>
                  <a:off x="4641850" y="17717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25D9546-A13B-4850-A5A9-6EFEE10E861F}"/>
                    </a:ext>
                  </a:extLst>
                </p:cNvPr>
                <p:cNvSpPr/>
                <p:nvPr/>
              </p:nvSpPr>
              <p:spPr>
                <a:xfrm rot="10800000">
                  <a:off x="5099050" y="36005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B76AD40-D462-4D11-A22B-39B3516B4379}"/>
                    </a:ext>
                  </a:extLst>
                </p:cNvPr>
                <p:cNvSpPr/>
                <p:nvPr/>
              </p:nvSpPr>
              <p:spPr>
                <a:xfrm>
                  <a:off x="5556250" y="17717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B7234C0-5F92-497E-8698-93364B22EE73}"/>
                    </a:ext>
                  </a:extLst>
                </p:cNvPr>
                <p:cNvSpPr/>
                <p:nvPr/>
              </p:nvSpPr>
              <p:spPr>
                <a:xfrm rot="10800000">
                  <a:off x="6013450" y="36005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83C171E-F305-4BDF-8E18-DEDA6D758326}"/>
                    </a:ext>
                  </a:extLst>
                </p:cNvPr>
                <p:cNvSpPr/>
                <p:nvPr/>
              </p:nvSpPr>
              <p:spPr>
                <a:xfrm>
                  <a:off x="6469819" y="17717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3EC9C2B-2424-452F-A378-0B4B420E4E6D}"/>
                    </a:ext>
                  </a:extLst>
                </p:cNvPr>
                <p:cNvSpPr/>
                <p:nvPr/>
              </p:nvSpPr>
              <p:spPr>
                <a:xfrm rot="10800000">
                  <a:off x="6927850" y="3600594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24435B0-2184-401B-9D3F-E2C79E11C87F}"/>
                  </a:ext>
                </a:extLst>
              </p:cNvPr>
              <p:cNvGrpSpPr/>
              <p:nvPr/>
            </p:nvGrpSpPr>
            <p:grpSpPr>
              <a:xfrm>
                <a:off x="4641850" y="1771793"/>
                <a:ext cx="2743200" cy="3657601"/>
                <a:chOff x="4641850" y="1771793"/>
                <a:chExt cx="2743200" cy="3657601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BEC9AE2-12BE-48EC-BFE9-7CBDC7758E9E}"/>
                    </a:ext>
                  </a:extLst>
                </p:cNvPr>
                <p:cNvSpPr/>
                <p:nvPr/>
              </p:nvSpPr>
              <p:spPr>
                <a:xfrm>
                  <a:off x="4641850" y="17717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998080C-8E78-435E-9FE9-6993CE9947B2}"/>
                    </a:ext>
                  </a:extLst>
                </p:cNvPr>
                <p:cNvSpPr/>
                <p:nvPr/>
              </p:nvSpPr>
              <p:spPr>
                <a:xfrm rot="10800000">
                  <a:off x="5099050" y="36005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BC654502-8046-4065-A919-5510FA7CE913}"/>
                    </a:ext>
                  </a:extLst>
                </p:cNvPr>
                <p:cNvSpPr/>
                <p:nvPr/>
              </p:nvSpPr>
              <p:spPr>
                <a:xfrm>
                  <a:off x="5556250" y="17717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065EF5DE-9342-422B-A447-39CAD561DF05}"/>
                    </a:ext>
                  </a:extLst>
                </p:cNvPr>
                <p:cNvSpPr/>
                <p:nvPr/>
              </p:nvSpPr>
              <p:spPr>
                <a:xfrm rot="10800000">
                  <a:off x="6013450" y="3600593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6803C649-80BC-4103-B37E-E8D21B31421C}"/>
                    </a:ext>
                  </a:extLst>
                </p:cNvPr>
                <p:cNvSpPr/>
                <p:nvPr/>
              </p:nvSpPr>
              <p:spPr>
                <a:xfrm>
                  <a:off x="6470650" y="1771794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B87F322-DC44-4859-8F06-AC3CD0141067}"/>
                    </a:ext>
                  </a:extLst>
                </p:cNvPr>
                <p:cNvSpPr/>
                <p:nvPr/>
              </p:nvSpPr>
              <p:spPr>
                <a:xfrm rot="10800000">
                  <a:off x="6927850" y="3600594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47C5EA7-7787-4EF7-B793-3AF358645672}"/>
                  </a:ext>
                </a:extLst>
              </p:cNvPr>
              <p:cNvGrpSpPr/>
              <p:nvPr/>
            </p:nvGrpSpPr>
            <p:grpSpPr>
              <a:xfrm>
                <a:off x="986181" y="1772245"/>
                <a:ext cx="914400" cy="3657600"/>
                <a:chOff x="986181" y="1772245"/>
                <a:chExt cx="914400" cy="3657600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9A4F9A1B-BAD0-4A0F-AEA3-42801809DB75}"/>
                    </a:ext>
                  </a:extLst>
                </p:cNvPr>
                <p:cNvSpPr/>
                <p:nvPr/>
              </p:nvSpPr>
              <p:spPr>
                <a:xfrm>
                  <a:off x="986181" y="1772245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35AFB804-AFE9-4561-838E-998CDFAB3705}"/>
                    </a:ext>
                  </a:extLst>
                </p:cNvPr>
                <p:cNvSpPr/>
                <p:nvPr/>
              </p:nvSpPr>
              <p:spPr>
                <a:xfrm rot="10800000">
                  <a:off x="1443381" y="3601045"/>
                  <a:ext cx="457200" cy="1828800"/>
                </a:xfrm>
                <a:custGeom>
                  <a:avLst/>
                  <a:gdLst>
                    <a:gd name="connsiteX0" fmla="*/ 0 w 5486400"/>
                    <a:gd name="connsiteY0" fmla="*/ 1828800 h 1828800"/>
                    <a:gd name="connsiteX1" fmla="*/ 2755900 w 5486400"/>
                    <a:gd name="connsiteY1" fmla="*/ 0 h 1828800"/>
                    <a:gd name="connsiteX2" fmla="*/ 5486400 w 5486400"/>
                    <a:gd name="connsiteY2" fmla="*/ 1828800 h 182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6400" h="1828800">
                      <a:moveTo>
                        <a:pt x="0" y="1828800"/>
                      </a:moveTo>
                      <a:cubicBezTo>
                        <a:pt x="920750" y="914400"/>
                        <a:pt x="1841500" y="0"/>
                        <a:pt x="2755900" y="0"/>
                      </a:cubicBezTo>
                      <a:cubicBezTo>
                        <a:pt x="3670300" y="0"/>
                        <a:pt x="5486400" y="1828800"/>
                        <a:pt x="5486400" y="1828800"/>
                      </a:cubicBezTo>
                    </a:path>
                  </a:pathLst>
                </a:custGeom>
                <a:noFill/>
                <a:ln w="381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396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3F01A16-27BC-4AEA-B7AE-8B60BFF6F925}"/>
                    </a:ext>
                  </a:extLst>
                </p:cNvPr>
                <p:cNvSpPr txBox="1"/>
                <p:nvPr/>
              </p:nvSpPr>
              <p:spPr>
                <a:xfrm>
                  <a:off x="8269524" y="2166685"/>
                  <a:ext cx="357908" cy="3960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3F01A16-27BC-4AEA-B7AE-8B60BFF6F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9524" y="2166685"/>
                  <a:ext cx="357908" cy="396015"/>
                </a:xfrm>
                <a:prstGeom prst="rect">
                  <a:avLst/>
                </a:prstGeom>
                <a:blipFill>
                  <a:blip r:embed="rId6"/>
                  <a:stretch>
                    <a:fillRect l="-51724" r="-20690" b="-6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66ACBB9-73D1-474A-95A2-2035C0CD0B54}"/>
                    </a:ext>
                  </a:extLst>
                </p:cNvPr>
                <p:cNvSpPr txBox="1"/>
                <p:nvPr/>
              </p:nvSpPr>
              <p:spPr>
                <a:xfrm>
                  <a:off x="8218350" y="3458341"/>
                  <a:ext cx="399985" cy="3960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66ACBB9-73D1-474A-95A2-2035C0CD0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350" y="3458341"/>
                  <a:ext cx="399985" cy="396015"/>
                </a:xfrm>
                <a:prstGeom prst="rect">
                  <a:avLst/>
                </a:prstGeom>
                <a:blipFill>
                  <a:blip r:embed="rId7"/>
                  <a:stretch>
                    <a:fillRect l="-46875" r="-15625" b="-6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9996CD6-3133-445C-8CB5-653DBDD99F62}"/>
                </a:ext>
              </a:extLst>
            </p:cNvPr>
            <p:cNvGrpSpPr/>
            <p:nvPr/>
          </p:nvGrpSpPr>
          <p:grpSpPr>
            <a:xfrm>
              <a:off x="8697900" y="3635244"/>
              <a:ext cx="73535" cy="482570"/>
              <a:chOff x="11539538" y="1088018"/>
              <a:chExt cx="91440" cy="596737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476655D-B770-4808-BCA6-1542C30F3B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9538" y="108801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C9384DA-DA04-411C-8366-07E25ACF8A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9538" y="134066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ACF9848-FF18-4F2E-96C0-471514D6D9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9538" y="159331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7D55890-8F88-4768-BA0C-78EB970CCF29}"/>
                </a:ext>
              </a:extLst>
            </p:cNvPr>
            <p:cNvGrpSpPr/>
            <p:nvPr/>
          </p:nvGrpSpPr>
          <p:grpSpPr>
            <a:xfrm>
              <a:off x="8697900" y="2703060"/>
              <a:ext cx="73535" cy="482570"/>
              <a:chOff x="11539538" y="1088018"/>
              <a:chExt cx="91440" cy="596737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3288B6A-411C-4779-A1A1-157DCAA158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9538" y="1088018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6624DEE-E5A0-42C6-A4FF-6DC7957842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9538" y="1340667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647E2AA-436E-4452-8E20-017447FED4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9538" y="1593315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9F4199F-5430-4824-BAA0-072F4C976C83}"/>
                </a:ext>
              </a:extLst>
            </p:cNvPr>
            <p:cNvSpPr/>
            <p:nvPr/>
          </p:nvSpPr>
          <p:spPr>
            <a:xfrm rot="10800000">
              <a:off x="6136935" y="2342607"/>
              <a:ext cx="3660731" cy="367673"/>
            </a:xfrm>
            <a:custGeom>
              <a:avLst/>
              <a:gdLst>
                <a:gd name="connsiteX0" fmla="*/ 0 w 5486400"/>
                <a:gd name="connsiteY0" fmla="*/ 1828800 h 1828800"/>
                <a:gd name="connsiteX1" fmla="*/ 2755900 w 5486400"/>
                <a:gd name="connsiteY1" fmla="*/ 0 h 1828800"/>
                <a:gd name="connsiteX2" fmla="*/ 5486400 w 5486400"/>
                <a:gd name="connsiteY2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6400" h="1828800">
                  <a:moveTo>
                    <a:pt x="0" y="1828800"/>
                  </a:moveTo>
                  <a:cubicBezTo>
                    <a:pt x="920750" y="914400"/>
                    <a:pt x="1841500" y="0"/>
                    <a:pt x="2755900" y="0"/>
                  </a:cubicBezTo>
                  <a:cubicBezTo>
                    <a:pt x="3670300" y="0"/>
                    <a:pt x="5486400" y="1828800"/>
                    <a:pt x="5486400" y="18288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6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1A98A20-5431-544B-9886-FB7CAD5A525B}"/>
              </a:ext>
            </a:extLst>
          </p:cNvPr>
          <p:cNvGrpSpPr/>
          <p:nvPr/>
        </p:nvGrpSpPr>
        <p:grpSpPr>
          <a:xfrm>
            <a:off x="4267391" y="4764111"/>
            <a:ext cx="4558030" cy="553039"/>
            <a:chOff x="3169454" y="4764111"/>
            <a:chExt cx="4558030" cy="553039"/>
          </a:xfrm>
        </p:grpSpPr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BD46AE28-C92D-4138-AB02-AE9FC2DCED87}"/>
                </a:ext>
              </a:extLst>
            </p:cNvPr>
            <p:cNvSpPr/>
            <p:nvPr/>
          </p:nvSpPr>
          <p:spPr>
            <a:xfrm flipH="1">
              <a:off x="5363074" y="4886908"/>
              <a:ext cx="831977" cy="430242"/>
            </a:xfrm>
            <a:prstGeom prst="arc">
              <a:avLst>
                <a:gd name="adj1" fmla="val 15499987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8DEBF2D-CCD9-4A92-9810-68D9AF8F6239}"/>
                </a:ext>
              </a:extLst>
            </p:cNvPr>
            <p:cNvSpPr txBox="1"/>
            <p:nvPr/>
          </p:nvSpPr>
          <p:spPr>
            <a:xfrm>
              <a:off x="3169454" y="4764111"/>
              <a:ext cx="22420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Acoustic to RF</a:t>
              </a:r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D0A6038B-44FD-47F3-89C6-A371E761FB57}"/>
                </a:ext>
              </a:extLst>
            </p:cNvPr>
            <p:cNvSpPr/>
            <p:nvPr/>
          </p:nvSpPr>
          <p:spPr>
            <a:xfrm>
              <a:off x="6895507" y="4886908"/>
              <a:ext cx="831977" cy="430242"/>
            </a:xfrm>
            <a:prstGeom prst="arc">
              <a:avLst>
                <a:gd name="adj1" fmla="val 15499987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68FA70-3282-4B45-B09F-12225269008B}"/>
              </a:ext>
            </a:extLst>
          </p:cNvPr>
          <p:cNvGrpSpPr/>
          <p:nvPr/>
        </p:nvGrpSpPr>
        <p:grpSpPr>
          <a:xfrm>
            <a:off x="6718737" y="5687520"/>
            <a:ext cx="979619" cy="420766"/>
            <a:chOff x="5620800" y="5687520"/>
            <a:chExt cx="979619" cy="42076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83B4A2-D661-49CA-B9AC-0B0E08EDF91D}"/>
                </a:ext>
              </a:extLst>
            </p:cNvPr>
            <p:cNvSpPr txBox="1"/>
            <p:nvPr/>
          </p:nvSpPr>
          <p:spPr>
            <a:xfrm>
              <a:off x="5808647" y="5687520"/>
              <a:ext cx="791772" cy="420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86D5AF83-4011-47D6-B3FF-4895CC20F3E3}"/>
                </a:ext>
              </a:extLst>
            </p:cNvPr>
            <p:cNvSpPr/>
            <p:nvPr/>
          </p:nvSpPr>
          <p:spPr>
            <a:xfrm rot="16200000">
              <a:off x="5622347" y="5835090"/>
              <a:ext cx="228151" cy="23124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0C37FB-912F-5941-88FA-7EC8548D8E35}"/>
              </a:ext>
            </a:extLst>
          </p:cNvPr>
          <p:cNvGrpSpPr/>
          <p:nvPr/>
        </p:nvGrpSpPr>
        <p:grpSpPr>
          <a:xfrm>
            <a:off x="6974390" y="4420155"/>
            <a:ext cx="2562252" cy="420766"/>
            <a:chOff x="5876453" y="4420155"/>
            <a:chExt cx="2562252" cy="420766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FA1DEF-CB98-4F58-A23D-A078A7C1CAB1}"/>
                </a:ext>
              </a:extLst>
            </p:cNvPr>
            <p:cNvSpPr txBox="1"/>
            <p:nvPr/>
          </p:nvSpPr>
          <p:spPr>
            <a:xfrm>
              <a:off x="7422628" y="4420155"/>
              <a:ext cx="1016077" cy="420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11258894-6352-4B2A-A356-BF78BDFD34E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348694" y="4580827"/>
              <a:ext cx="145101" cy="14706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B3138C1C-7F54-4D67-B99B-050D5B5B82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77437" y="4580827"/>
              <a:ext cx="145101" cy="14706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itle 1">
            <a:extLst>
              <a:ext uri="{FF2B5EF4-FFF2-40B4-BE49-F238E27FC236}">
                <a16:creationId xmlns:a16="http://schemas.microsoft.com/office/drawing/2014/main" id="{97F73609-8D14-48CE-B035-BCDE6CBD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87625" cy="10972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Spike-Train Filter Created by MEMS Acoustic Resonators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1FC9941-040A-4B8E-BB45-772B7BE95B44}"/>
              </a:ext>
            </a:extLst>
          </p:cNvPr>
          <p:cNvSpPr/>
          <p:nvPr/>
        </p:nvSpPr>
        <p:spPr>
          <a:xfrm>
            <a:off x="3041533" y="927969"/>
            <a:ext cx="6104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MEMS: Micro-Electro-Mechanical Systems </a:t>
            </a: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759ED8BB-FFB8-4E69-A7F1-009422AE5293}"/>
              </a:ext>
            </a:extLst>
          </p:cNvPr>
          <p:cNvSpPr/>
          <p:nvPr/>
        </p:nvSpPr>
        <p:spPr>
          <a:xfrm rot="20320130" flipH="1">
            <a:off x="2865259" y="3221179"/>
            <a:ext cx="1842927" cy="2783045"/>
          </a:xfrm>
          <a:prstGeom prst="arc">
            <a:avLst>
              <a:gd name="adj1" fmla="val 16191275"/>
              <a:gd name="adj2" fmla="val 1745435"/>
            </a:avLst>
          </a:prstGeom>
          <a:ln w="5715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123F9B-1572-48FF-A72F-974057FDFC6A}"/>
              </a:ext>
            </a:extLst>
          </p:cNvPr>
          <p:cNvSpPr txBox="1"/>
          <p:nvPr/>
        </p:nvSpPr>
        <p:spPr>
          <a:xfrm>
            <a:off x="635861" y="2283052"/>
            <a:ext cx="2965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sz="18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esonance frequencies</a:t>
            </a:r>
          </a:p>
          <a:p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US" b="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etermined </a:t>
            </a:r>
            <a:r>
              <a:rPr lang="en-US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by geometry of the piezoelectric material.</a:t>
            </a:r>
          </a:p>
        </p:txBody>
      </p:sp>
      <p:sp>
        <p:nvSpPr>
          <p:cNvPr id="89" name="Slide Number Placeholder 88">
            <a:extLst>
              <a:ext uri="{FF2B5EF4-FFF2-40B4-BE49-F238E27FC236}">
                <a16:creationId xmlns:a16="http://schemas.microsoft.com/office/drawing/2014/main" id="{7A5AC32F-5A98-42C4-884D-76BA7B5B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1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6" grpId="0" animBg="1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C1D8B2-0914-4F03-A9AC-9E011F2D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09728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Spike-Train Filter Created by MEMS Acoustic Resonators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0C6071-EBF5-49F9-8604-CD2E33B28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0463" t="4618" b="10703"/>
          <a:stretch/>
        </p:blipFill>
        <p:spPr>
          <a:xfrm>
            <a:off x="3983725" y="1508750"/>
            <a:ext cx="7911430" cy="4224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643CA0-65DA-4455-A431-C94F6B8FFAA4}"/>
              </a:ext>
            </a:extLst>
          </p:cNvPr>
          <p:cNvSpPr txBox="1"/>
          <p:nvPr/>
        </p:nvSpPr>
        <p:spPr>
          <a:xfrm>
            <a:off x="680895" y="1508750"/>
            <a:ext cx="345645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19 spikes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22MHz spacing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418MHz bandwidth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ED321-253C-469D-8941-DD3BD625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1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22326C24-F6E6-4432-B258-564268FBE519}"/>
              </a:ext>
            </a:extLst>
          </p:cNvPr>
          <p:cNvGrpSpPr/>
          <p:nvPr/>
        </p:nvGrpSpPr>
        <p:grpSpPr>
          <a:xfrm>
            <a:off x="-10078662" y="7218351"/>
            <a:ext cx="2080260" cy="2743200"/>
            <a:chOff x="25369890" y="8934602"/>
            <a:chExt cx="2080260" cy="3657600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11886A8-8332-4A8A-8C0B-5A8968BDD9AB}"/>
                </a:ext>
              </a:extLst>
            </p:cNvPr>
            <p:cNvCxnSpPr>
              <a:cxnSpLocks/>
            </p:cNvCxnSpPr>
            <p:nvPr/>
          </p:nvCxnSpPr>
          <p:spPr>
            <a:xfrm>
              <a:off x="25369891" y="12592202"/>
              <a:ext cx="208025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1F20C3-650D-4D17-B145-CC898E155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69890" y="8934602"/>
              <a:ext cx="1" cy="363973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Freeform 204">
              <a:extLst>
                <a:ext uri="{FF2B5EF4-FFF2-40B4-BE49-F238E27FC236}">
                  <a16:creationId xmlns:a16="http://schemas.microsoft.com/office/drawing/2014/main" id="{1F98D64A-590E-43BD-8CD4-1B1C7409F315}"/>
                </a:ext>
              </a:extLst>
            </p:cNvPr>
            <p:cNvSpPr>
              <a:spLocks/>
            </p:cNvSpPr>
            <p:nvPr/>
          </p:nvSpPr>
          <p:spPr>
            <a:xfrm>
              <a:off x="25431814" y="9631958"/>
              <a:ext cx="45720" cy="2955429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207">
              <a:extLst>
                <a:ext uri="{FF2B5EF4-FFF2-40B4-BE49-F238E27FC236}">
                  <a16:creationId xmlns:a16="http://schemas.microsoft.com/office/drawing/2014/main" id="{DB25493B-D701-41D0-9C0C-45CC223D117A}"/>
                </a:ext>
              </a:extLst>
            </p:cNvPr>
            <p:cNvSpPr>
              <a:spLocks/>
            </p:cNvSpPr>
            <p:nvPr/>
          </p:nvSpPr>
          <p:spPr>
            <a:xfrm>
              <a:off x="25909244" y="11040042"/>
              <a:ext cx="45720" cy="1547345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208">
              <a:extLst>
                <a:ext uri="{FF2B5EF4-FFF2-40B4-BE49-F238E27FC236}">
                  <a16:creationId xmlns:a16="http://schemas.microsoft.com/office/drawing/2014/main" id="{9858B9A1-B785-45B9-87BC-48B2792AFB32}"/>
                </a:ext>
              </a:extLst>
            </p:cNvPr>
            <p:cNvSpPr>
              <a:spLocks/>
            </p:cNvSpPr>
            <p:nvPr/>
          </p:nvSpPr>
          <p:spPr>
            <a:xfrm>
              <a:off x="26389241" y="11891082"/>
              <a:ext cx="45720" cy="696305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209">
              <a:extLst>
                <a:ext uri="{FF2B5EF4-FFF2-40B4-BE49-F238E27FC236}">
                  <a16:creationId xmlns:a16="http://schemas.microsoft.com/office/drawing/2014/main" id="{E26D7D8A-3351-4DF3-AFD7-6B8482AF2956}"/>
                </a:ext>
              </a:extLst>
            </p:cNvPr>
            <p:cNvSpPr>
              <a:spLocks/>
            </p:cNvSpPr>
            <p:nvPr/>
          </p:nvSpPr>
          <p:spPr>
            <a:xfrm>
              <a:off x="26869329" y="10312790"/>
              <a:ext cx="45720" cy="2274597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210">
              <a:extLst>
                <a:ext uri="{FF2B5EF4-FFF2-40B4-BE49-F238E27FC236}">
                  <a16:creationId xmlns:a16="http://schemas.microsoft.com/office/drawing/2014/main" id="{F61AE8FC-F6C1-4F83-BDDF-B47D3557BE3A}"/>
                </a:ext>
              </a:extLst>
            </p:cNvPr>
            <p:cNvSpPr>
              <a:spLocks/>
            </p:cNvSpPr>
            <p:nvPr/>
          </p:nvSpPr>
          <p:spPr>
            <a:xfrm>
              <a:off x="26045167" y="9786692"/>
              <a:ext cx="45720" cy="2800695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211">
              <a:extLst>
                <a:ext uri="{FF2B5EF4-FFF2-40B4-BE49-F238E27FC236}">
                  <a16:creationId xmlns:a16="http://schemas.microsoft.com/office/drawing/2014/main" id="{D249B905-45F6-4112-8B37-1B51F91A53BE}"/>
                </a:ext>
              </a:extLst>
            </p:cNvPr>
            <p:cNvSpPr>
              <a:spLocks/>
            </p:cNvSpPr>
            <p:nvPr/>
          </p:nvSpPr>
          <p:spPr>
            <a:xfrm>
              <a:off x="27006884" y="9879533"/>
              <a:ext cx="45720" cy="2707854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212">
              <a:extLst>
                <a:ext uri="{FF2B5EF4-FFF2-40B4-BE49-F238E27FC236}">
                  <a16:creationId xmlns:a16="http://schemas.microsoft.com/office/drawing/2014/main" id="{56FC03EA-41E3-4330-9EF6-27E4757457D2}"/>
                </a:ext>
              </a:extLst>
            </p:cNvPr>
            <p:cNvSpPr>
              <a:spLocks/>
            </p:cNvSpPr>
            <p:nvPr/>
          </p:nvSpPr>
          <p:spPr>
            <a:xfrm>
              <a:off x="25706970" y="11395931"/>
              <a:ext cx="45720" cy="1191456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213">
              <a:extLst>
                <a:ext uri="{FF2B5EF4-FFF2-40B4-BE49-F238E27FC236}">
                  <a16:creationId xmlns:a16="http://schemas.microsoft.com/office/drawing/2014/main" id="{C24E2307-A08C-44F6-BE4C-ACF2CC8781E0}"/>
                </a:ext>
              </a:extLst>
            </p:cNvPr>
            <p:cNvSpPr>
              <a:spLocks/>
            </p:cNvSpPr>
            <p:nvPr/>
          </p:nvSpPr>
          <p:spPr>
            <a:xfrm>
              <a:off x="26183793" y="11550667"/>
              <a:ext cx="45720" cy="1036721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214">
              <a:extLst>
                <a:ext uri="{FF2B5EF4-FFF2-40B4-BE49-F238E27FC236}">
                  <a16:creationId xmlns:a16="http://schemas.microsoft.com/office/drawing/2014/main" id="{89733E6B-FBF4-4F59-8C88-3E94E7FE4E5F}"/>
                </a:ext>
              </a:extLst>
            </p:cNvPr>
            <p:cNvSpPr>
              <a:spLocks/>
            </p:cNvSpPr>
            <p:nvPr/>
          </p:nvSpPr>
          <p:spPr>
            <a:xfrm>
              <a:off x="27144373" y="10312790"/>
              <a:ext cx="45720" cy="2274597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215">
              <a:extLst>
                <a:ext uri="{FF2B5EF4-FFF2-40B4-BE49-F238E27FC236}">
                  <a16:creationId xmlns:a16="http://schemas.microsoft.com/office/drawing/2014/main" id="{DFB9179E-5CFF-4FF2-8A81-F450E86BD336}"/>
                </a:ext>
              </a:extLst>
            </p:cNvPr>
            <p:cNvSpPr>
              <a:spLocks/>
            </p:cNvSpPr>
            <p:nvPr/>
          </p:nvSpPr>
          <p:spPr>
            <a:xfrm>
              <a:off x="25842040" y="9724799"/>
              <a:ext cx="45720" cy="2862589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216">
              <a:extLst>
                <a:ext uri="{FF2B5EF4-FFF2-40B4-BE49-F238E27FC236}">
                  <a16:creationId xmlns:a16="http://schemas.microsoft.com/office/drawing/2014/main" id="{ACEBECA0-A8CD-40D5-870B-F15E42960C1E}"/>
                </a:ext>
              </a:extLst>
            </p:cNvPr>
            <p:cNvSpPr>
              <a:spLocks/>
            </p:cNvSpPr>
            <p:nvPr/>
          </p:nvSpPr>
          <p:spPr>
            <a:xfrm>
              <a:off x="26320721" y="11674454"/>
              <a:ext cx="45720" cy="912933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217">
              <a:extLst>
                <a:ext uri="{FF2B5EF4-FFF2-40B4-BE49-F238E27FC236}">
                  <a16:creationId xmlns:a16="http://schemas.microsoft.com/office/drawing/2014/main" id="{DB112BB1-2DF6-4D4C-8FB8-90844EFF67E6}"/>
                </a:ext>
              </a:extLst>
            </p:cNvPr>
            <p:cNvSpPr>
              <a:spLocks/>
            </p:cNvSpPr>
            <p:nvPr/>
          </p:nvSpPr>
          <p:spPr>
            <a:xfrm>
              <a:off x="26801305" y="11101936"/>
              <a:ext cx="45720" cy="1485451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218">
              <a:extLst>
                <a:ext uri="{FF2B5EF4-FFF2-40B4-BE49-F238E27FC236}">
                  <a16:creationId xmlns:a16="http://schemas.microsoft.com/office/drawing/2014/main" id="{7A178E8A-0FC6-4746-91D8-B90F013D8D09}"/>
                </a:ext>
              </a:extLst>
            </p:cNvPr>
            <p:cNvSpPr>
              <a:spLocks/>
            </p:cNvSpPr>
            <p:nvPr/>
          </p:nvSpPr>
          <p:spPr>
            <a:xfrm>
              <a:off x="25499211" y="10730573"/>
              <a:ext cx="45720" cy="1856815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1E98E83-1DDF-49E6-AEEF-BC98B7F47183}"/>
              </a:ext>
            </a:extLst>
          </p:cNvPr>
          <p:cNvGrpSpPr/>
          <p:nvPr/>
        </p:nvGrpSpPr>
        <p:grpSpPr>
          <a:xfrm>
            <a:off x="-10064629" y="11393961"/>
            <a:ext cx="2514600" cy="2743200"/>
            <a:chOff x="33389734" y="8948028"/>
            <a:chExt cx="2514600" cy="365760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9804FD9-953E-4FF4-A594-0EC2369FDDD7}"/>
                </a:ext>
              </a:extLst>
            </p:cNvPr>
            <p:cNvCxnSpPr>
              <a:cxnSpLocks/>
            </p:cNvCxnSpPr>
            <p:nvPr/>
          </p:nvCxnSpPr>
          <p:spPr>
            <a:xfrm>
              <a:off x="33389734" y="12605628"/>
              <a:ext cx="25146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4BBCDDA-65F7-4035-80C6-A0809C3969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89734" y="8948028"/>
              <a:ext cx="1" cy="363973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 204">
              <a:extLst>
                <a:ext uri="{FF2B5EF4-FFF2-40B4-BE49-F238E27FC236}">
                  <a16:creationId xmlns:a16="http://schemas.microsoft.com/office/drawing/2014/main" id="{1B7CCC46-CB7A-4474-A716-F6779308D18F}"/>
                </a:ext>
              </a:extLst>
            </p:cNvPr>
            <p:cNvSpPr>
              <a:spLocks/>
            </p:cNvSpPr>
            <p:nvPr/>
          </p:nvSpPr>
          <p:spPr>
            <a:xfrm>
              <a:off x="33441447" y="9646339"/>
              <a:ext cx="45720" cy="2955429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 207">
              <a:extLst>
                <a:ext uri="{FF2B5EF4-FFF2-40B4-BE49-F238E27FC236}">
                  <a16:creationId xmlns:a16="http://schemas.microsoft.com/office/drawing/2014/main" id="{A6B832C1-4B3D-4F3F-8967-66A6766DD9E5}"/>
                </a:ext>
              </a:extLst>
            </p:cNvPr>
            <p:cNvSpPr>
              <a:spLocks/>
            </p:cNvSpPr>
            <p:nvPr/>
          </p:nvSpPr>
          <p:spPr>
            <a:xfrm>
              <a:off x="34031177" y="11054423"/>
              <a:ext cx="45720" cy="1547345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208">
              <a:extLst>
                <a:ext uri="{FF2B5EF4-FFF2-40B4-BE49-F238E27FC236}">
                  <a16:creationId xmlns:a16="http://schemas.microsoft.com/office/drawing/2014/main" id="{5B838B94-53B9-4089-9731-FC35F9FF428B}"/>
                </a:ext>
              </a:extLst>
            </p:cNvPr>
            <p:cNvSpPr>
              <a:spLocks/>
            </p:cNvSpPr>
            <p:nvPr/>
          </p:nvSpPr>
          <p:spPr>
            <a:xfrm>
              <a:off x="34618213" y="11905463"/>
              <a:ext cx="45720" cy="696305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209">
              <a:extLst>
                <a:ext uri="{FF2B5EF4-FFF2-40B4-BE49-F238E27FC236}">
                  <a16:creationId xmlns:a16="http://schemas.microsoft.com/office/drawing/2014/main" id="{676B73BE-4C94-45C1-957B-E6E97381DDD6}"/>
                </a:ext>
              </a:extLst>
            </p:cNvPr>
            <p:cNvSpPr>
              <a:spLocks/>
            </p:cNvSpPr>
            <p:nvPr/>
          </p:nvSpPr>
          <p:spPr>
            <a:xfrm>
              <a:off x="35208286" y="10327171"/>
              <a:ext cx="45720" cy="2274597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210">
              <a:extLst>
                <a:ext uri="{FF2B5EF4-FFF2-40B4-BE49-F238E27FC236}">
                  <a16:creationId xmlns:a16="http://schemas.microsoft.com/office/drawing/2014/main" id="{3345CA3B-1B1D-4854-BD52-AAE4E9190D2B}"/>
                </a:ext>
              </a:extLst>
            </p:cNvPr>
            <p:cNvSpPr>
              <a:spLocks/>
            </p:cNvSpPr>
            <p:nvPr/>
          </p:nvSpPr>
          <p:spPr>
            <a:xfrm>
              <a:off x="33858692" y="9801073"/>
              <a:ext cx="45720" cy="2800695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211">
              <a:extLst>
                <a:ext uri="{FF2B5EF4-FFF2-40B4-BE49-F238E27FC236}">
                  <a16:creationId xmlns:a16="http://schemas.microsoft.com/office/drawing/2014/main" id="{4898E415-2603-44F1-AE4B-572A6DE8F20B}"/>
                </a:ext>
              </a:extLst>
            </p:cNvPr>
            <p:cNvSpPr>
              <a:spLocks/>
            </p:cNvSpPr>
            <p:nvPr/>
          </p:nvSpPr>
          <p:spPr>
            <a:xfrm>
              <a:off x="35038337" y="9893914"/>
              <a:ext cx="45720" cy="2707854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212">
              <a:extLst>
                <a:ext uri="{FF2B5EF4-FFF2-40B4-BE49-F238E27FC236}">
                  <a16:creationId xmlns:a16="http://schemas.microsoft.com/office/drawing/2014/main" id="{2E0AE35F-495C-4E05-82B0-18C30F7B8591}"/>
                </a:ext>
              </a:extLst>
            </p:cNvPr>
            <p:cNvSpPr>
              <a:spLocks/>
            </p:cNvSpPr>
            <p:nvPr/>
          </p:nvSpPr>
          <p:spPr>
            <a:xfrm>
              <a:off x="35632105" y="11410312"/>
              <a:ext cx="45720" cy="1191456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213">
              <a:extLst>
                <a:ext uri="{FF2B5EF4-FFF2-40B4-BE49-F238E27FC236}">
                  <a16:creationId xmlns:a16="http://schemas.microsoft.com/office/drawing/2014/main" id="{7EC02DAA-FEB6-457E-A474-FE6AD0A602A2}"/>
                </a:ext>
              </a:extLst>
            </p:cNvPr>
            <p:cNvSpPr>
              <a:spLocks/>
            </p:cNvSpPr>
            <p:nvPr/>
          </p:nvSpPr>
          <p:spPr>
            <a:xfrm>
              <a:off x="33692779" y="11565047"/>
              <a:ext cx="45720" cy="1036721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214">
              <a:extLst>
                <a:ext uri="{FF2B5EF4-FFF2-40B4-BE49-F238E27FC236}">
                  <a16:creationId xmlns:a16="http://schemas.microsoft.com/office/drawing/2014/main" id="{79295C55-FA92-40BA-AFA3-A09956D05F27}"/>
                </a:ext>
              </a:extLst>
            </p:cNvPr>
            <p:cNvSpPr>
              <a:spLocks/>
            </p:cNvSpPr>
            <p:nvPr/>
          </p:nvSpPr>
          <p:spPr>
            <a:xfrm>
              <a:off x="34874611" y="10327171"/>
              <a:ext cx="45720" cy="2274597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215">
              <a:extLst>
                <a:ext uri="{FF2B5EF4-FFF2-40B4-BE49-F238E27FC236}">
                  <a16:creationId xmlns:a16="http://schemas.microsoft.com/office/drawing/2014/main" id="{752180A9-C950-46D3-B46E-012153F04AFD}"/>
                </a:ext>
              </a:extLst>
            </p:cNvPr>
            <p:cNvSpPr>
              <a:spLocks/>
            </p:cNvSpPr>
            <p:nvPr/>
          </p:nvSpPr>
          <p:spPr>
            <a:xfrm>
              <a:off x="35460171" y="9739179"/>
              <a:ext cx="45720" cy="2862589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216">
              <a:extLst>
                <a:ext uri="{FF2B5EF4-FFF2-40B4-BE49-F238E27FC236}">
                  <a16:creationId xmlns:a16="http://schemas.microsoft.com/office/drawing/2014/main" id="{110876A5-B748-4568-90A5-F2813DE2750A}"/>
                </a:ext>
              </a:extLst>
            </p:cNvPr>
            <p:cNvSpPr>
              <a:spLocks/>
            </p:cNvSpPr>
            <p:nvPr/>
          </p:nvSpPr>
          <p:spPr>
            <a:xfrm>
              <a:off x="33523884" y="11688835"/>
              <a:ext cx="45720" cy="912933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217">
              <a:extLst>
                <a:ext uri="{FF2B5EF4-FFF2-40B4-BE49-F238E27FC236}">
                  <a16:creationId xmlns:a16="http://schemas.microsoft.com/office/drawing/2014/main" id="{F3D6E6F4-83BC-47F3-9C1E-F0D64E0635DE}"/>
                </a:ext>
              </a:extLst>
            </p:cNvPr>
            <p:cNvSpPr>
              <a:spLocks/>
            </p:cNvSpPr>
            <p:nvPr/>
          </p:nvSpPr>
          <p:spPr>
            <a:xfrm flipH="1">
              <a:off x="34114528" y="11116317"/>
              <a:ext cx="45720" cy="1485451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218">
              <a:extLst>
                <a:ext uri="{FF2B5EF4-FFF2-40B4-BE49-F238E27FC236}">
                  <a16:creationId xmlns:a16="http://schemas.microsoft.com/office/drawing/2014/main" id="{093FF7F1-BF71-4414-8691-6348380A515A}"/>
                </a:ext>
              </a:extLst>
            </p:cNvPr>
            <p:cNvSpPr>
              <a:spLocks/>
            </p:cNvSpPr>
            <p:nvPr/>
          </p:nvSpPr>
          <p:spPr>
            <a:xfrm>
              <a:off x="34704940" y="10744953"/>
              <a:ext cx="45720" cy="1856815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D28F2BD0-0BD6-4109-BC15-F6717B96301E}"/>
              </a:ext>
            </a:extLst>
          </p:cNvPr>
          <p:cNvSpPr/>
          <p:nvPr/>
        </p:nvSpPr>
        <p:spPr>
          <a:xfrm>
            <a:off x="-13679565" y="10263689"/>
            <a:ext cx="1097280" cy="484632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8E2E055-0D7E-4978-B439-5A1F06417AE3}"/>
              </a:ext>
            </a:extLst>
          </p:cNvPr>
          <p:cNvSpPr/>
          <p:nvPr/>
        </p:nvSpPr>
        <p:spPr>
          <a:xfrm>
            <a:off x="-14217455" y="9876903"/>
            <a:ext cx="2178802" cy="468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4000" b="1" i="1" dirty="0">
                <a:latin typeface="Arial" panose="020B0604020202020204" pitchFamily="34" charset="0"/>
                <a:cs typeface="Arial" panose="020B0604020202020204" pitchFamily="34" charset="0"/>
              </a:rPr>
              <a:t>Aliasing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E93E7F7-BEBE-4987-B414-E45D519ABAAF}"/>
              </a:ext>
            </a:extLst>
          </p:cNvPr>
          <p:cNvGrpSpPr/>
          <p:nvPr/>
        </p:nvGrpSpPr>
        <p:grpSpPr>
          <a:xfrm>
            <a:off x="-804853" y="7227417"/>
            <a:ext cx="9149843" cy="4419448"/>
            <a:chOff x="36028212" y="3477422"/>
            <a:chExt cx="9149843" cy="441944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0CDBAD4-CB52-4964-96D7-99B14EDA6C7D}"/>
                </a:ext>
              </a:extLst>
            </p:cNvPr>
            <p:cNvSpPr/>
            <p:nvPr/>
          </p:nvSpPr>
          <p:spPr>
            <a:xfrm>
              <a:off x="36028212" y="7188984"/>
              <a:ext cx="914984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Detected Spectrum Occupancy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3A64334-2EDF-4C52-9F8D-2BBDD250FBCE}"/>
                </a:ext>
              </a:extLst>
            </p:cNvPr>
            <p:cNvGrpSpPr/>
            <p:nvPr/>
          </p:nvGrpSpPr>
          <p:grpSpPr>
            <a:xfrm>
              <a:off x="37190290" y="3477422"/>
              <a:ext cx="7223760" cy="3658680"/>
              <a:chOff x="36961092" y="3477422"/>
              <a:chExt cx="7223760" cy="3658680"/>
            </a:xfrm>
          </p:grpSpPr>
          <p:sp>
            <p:nvSpPr>
              <p:cNvPr id="89" name="Freeform 204">
                <a:extLst>
                  <a:ext uri="{FF2B5EF4-FFF2-40B4-BE49-F238E27FC236}">
                    <a16:creationId xmlns:a16="http://schemas.microsoft.com/office/drawing/2014/main" id="{BC07816C-BA17-4A2F-8EC5-39B5188841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144146" y="4168457"/>
                <a:ext cx="45720" cy="2956302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28FD329-C029-44C6-A654-DC6684A5D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1094" y="7136102"/>
                <a:ext cx="7223758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761C44F4-6393-4E68-8ACE-38C2AEC5C0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961092" y="3477422"/>
                <a:ext cx="2" cy="364081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Freeform 207">
                <a:extLst>
                  <a:ext uri="{FF2B5EF4-FFF2-40B4-BE49-F238E27FC236}">
                    <a16:creationId xmlns:a16="http://schemas.microsoft.com/office/drawing/2014/main" id="{E7757E1F-2E3C-42A9-8B05-DFBE69F382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572191" y="5576957"/>
                <a:ext cx="45720" cy="1547802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 208">
                <a:extLst>
                  <a:ext uri="{FF2B5EF4-FFF2-40B4-BE49-F238E27FC236}">
                    <a16:creationId xmlns:a16="http://schemas.microsoft.com/office/drawing/2014/main" id="{B2DF63C5-DF46-4D71-8B61-FE40D4098D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00237" y="6428248"/>
                <a:ext cx="45720" cy="696511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209">
                <a:extLst>
                  <a:ext uri="{FF2B5EF4-FFF2-40B4-BE49-F238E27FC236}">
                    <a16:creationId xmlns:a16="http://schemas.microsoft.com/office/drawing/2014/main" id="{709242E0-1822-4A6E-A4AD-8549C95FF3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28282" y="4849490"/>
                <a:ext cx="45720" cy="2275269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210">
                <a:extLst>
                  <a:ext uri="{FF2B5EF4-FFF2-40B4-BE49-F238E27FC236}">
                    <a16:creationId xmlns:a16="http://schemas.microsoft.com/office/drawing/2014/main" id="{0520D3D6-291F-468E-B78B-528432895A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84368" y="4323237"/>
                <a:ext cx="45720" cy="2801522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211">
                <a:extLst>
                  <a:ext uri="{FF2B5EF4-FFF2-40B4-BE49-F238E27FC236}">
                    <a16:creationId xmlns:a16="http://schemas.microsoft.com/office/drawing/2014/main" id="{7B0898CF-897C-4F6D-BE2D-618CF264A3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140459" y="4416105"/>
                <a:ext cx="45720" cy="2708654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212">
                <a:extLst>
                  <a:ext uri="{FF2B5EF4-FFF2-40B4-BE49-F238E27FC236}">
                    <a16:creationId xmlns:a16="http://schemas.microsoft.com/office/drawing/2014/main" id="{2FE79D03-62DA-4D6E-8AF9-B2FB149B80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568504" y="5932952"/>
                <a:ext cx="45720" cy="1191808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213">
                <a:extLst>
                  <a:ext uri="{FF2B5EF4-FFF2-40B4-BE49-F238E27FC236}">
                    <a16:creationId xmlns:a16="http://schemas.microsoft.com/office/drawing/2014/main" id="{C26CEAAA-CC58-4EC2-BEDF-072EB2F00E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996549" y="6087732"/>
                <a:ext cx="45720" cy="1037027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214">
                <a:extLst>
                  <a:ext uri="{FF2B5EF4-FFF2-40B4-BE49-F238E27FC236}">
                    <a16:creationId xmlns:a16="http://schemas.microsoft.com/office/drawing/2014/main" id="{A2A5951C-7F89-4DDB-81D5-0C9BA52599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852639" y="4849490"/>
                <a:ext cx="45720" cy="2275269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215">
                <a:extLst>
                  <a:ext uri="{FF2B5EF4-FFF2-40B4-BE49-F238E27FC236}">
                    <a16:creationId xmlns:a16="http://schemas.microsoft.com/office/drawing/2014/main" id="{3FDDE51A-B57E-4280-BF9F-4E4077788E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280681" y="4261325"/>
                <a:ext cx="45720" cy="2863434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216">
                <a:extLst>
                  <a:ext uri="{FF2B5EF4-FFF2-40B4-BE49-F238E27FC236}">
                    <a16:creationId xmlns:a16="http://schemas.microsoft.com/office/drawing/2014/main" id="{D286901B-1EBA-4A43-BC88-7AC16094B3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708726" y="6211556"/>
                <a:ext cx="45720" cy="913203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217">
                <a:extLst>
                  <a:ext uri="{FF2B5EF4-FFF2-40B4-BE49-F238E27FC236}">
                    <a16:creationId xmlns:a16="http://schemas.microsoft.com/office/drawing/2014/main" id="{E989E4FA-8225-477A-AACC-7B705A2159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136770" y="5638869"/>
                <a:ext cx="45720" cy="1485890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218">
                <a:extLst>
                  <a:ext uri="{FF2B5EF4-FFF2-40B4-BE49-F238E27FC236}">
                    <a16:creationId xmlns:a16="http://schemas.microsoft.com/office/drawing/2014/main" id="{FC05EC53-E94F-468A-A763-5BFC4B53D2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564819" y="5267397"/>
                <a:ext cx="45720" cy="1857363"/>
              </a:xfrm>
              <a:custGeom>
                <a:avLst/>
                <a:gdLst>
                  <a:gd name="connsiteX0" fmla="*/ 0 w 109959"/>
                  <a:gd name="connsiteY0" fmla="*/ 3582365 h 3588152"/>
                  <a:gd name="connsiteX1" fmla="*/ 63661 w 109959"/>
                  <a:gd name="connsiteY1" fmla="*/ 0 h 3588152"/>
                  <a:gd name="connsiteX2" fmla="*/ 109959 w 109959"/>
                  <a:gd name="connsiteY2" fmla="*/ 3588152 h 3588152"/>
                  <a:gd name="connsiteX3" fmla="*/ 0 w 109959"/>
                  <a:gd name="connsiteY3" fmla="*/ 3582365 h 358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59" h="3588152">
                    <a:moveTo>
                      <a:pt x="0" y="3582365"/>
                    </a:moveTo>
                    <a:lnTo>
                      <a:pt x="63661" y="0"/>
                    </a:lnTo>
                    <a:lnTo>
                      <a:pt x="109959" y="3588152"/>
                    </a:lnTo>
                    <a:lnTo>
                      <a:pt x="0" y="358236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873ED718-AB64-4C24-9C8B-4E8584F6C792}"/>
                  </a:ext>
                </a:extLst>
              </p:cNvPr>
              <p:cNvGrpSpPr/>
              <p:nvPr/>
            </p:nvGrpSpPr>
            <p:grpSpPr>
              <a:xfrm>
                <a:off x="36969466" y="4147513"/>
                <a:ext cx="6830353" cy="2948589"/>
                <a:chOff x="36969466" y="4147513"/>
                <a:chExt cx="6830353" cy="2948589"/>
              </a:xfrm>
            </p:grpSpPr>
            <p:sp>
              <p:nvSpPr>
                <p:cNvPr id="105" name="Flowchart: Delay 18">
                  <a:extLst>
                    <a:ext uri="{FF2B5EF4-FFF2-40B4-BE49-F238E27FC236}">
                      <a16:creationId xmlns:a16="http://schemas.microsoft.com/office/drawing/2014/main" id="{662AF33D-1FF1-4BD3-AB80-4F696FB8463F}"/>
                    </a:ext>
                  </a:extLst>
                </p:cNvPr>
                <p:cNvSpPr/>
                <p:nvPr/>
              </p:nvSpPr>
              <p:spPr>
                <a:xfrm rot="16200000">
                  <a:off x="35698583" y="5418396"/>
                  <a:ext cx="2948589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Flowchart: Delay 19">
                  <a:extLst>
                    <a:ext uri="{FF2B5EF4-FFF2-40B4-BE49-F238E27FC236}">
                      <a16:creationId xmlns:a16="http://schemas.microsoft.com/office/drawing/2014/main" id="{6369A9A7-C15A-4B6E-9309-70C6B021E8D5}"/>
                    </a:ext>
                  </a:extLst>
                </p:cNvPr>
                <p:cNvSpPr/>
                <p:nvPr/>
              </p:nvSpPr>
              <p:spPr>
                <a:xfrm rot="16200000">
                  <a:off x="36825967" y="6117545"/>
                  <a:ext cx="1550289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Flowchart: Delay 20">
                  <a:extLst>
                    <a:ext uri="{FF2B5EF4-FFF2-40B4-BE49-F238E27FC236}">
                      <a16:creationId xmlns:a16="http://schemas.microsoft.com/office/drawing/2014/main" id="{387F3049-052F-402C-BC35-77887B29C18F}"/>
                    </a:ext>
                  </a:extLst>
                </p:cNvPr>
                <p:cNvSpPr/>
                <p:nvPr/>
              </p:nvSpPr>
              <p:spPr>
                <a:xfrm rot="16200000">
                  <a:off x="37317665" y="5752772"/>
                  <a:ext cx="2279837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Flowchart: Delay 21">
                  <a:extLst>
                    <a:ext uri="{FF2B5EF4-FFF2-40B4-BE49-F238E27FC236}">
                      <a16:creationId xmlns:a16="http://schemas.microsoft.com/office/drawing/2014/main" id="{E9F9564B-3AFB-435E-BE4B-5601EC9C63CC}"/>
                    </a:ext>
                  </a:extLst>
                </p:cNvPr>
                <p:cNvSpPr/>
                <p:nvPr/>
              </p:nvSpPr>
              <p:spPr>
                <a:xfrm rot="16200000">
                  <a:off x="37679773" y="6543116"/>
                  <a:ext cx="699149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Flowchart: Delay 22">
                  <a:extLst>
                    <a:ext uri="{FF2B5EF4-FFF2-40B4-BE49-F238E27FC236}">
                      <a16:creationId xmlns:a16="http://schemas.microsoft.com/office/drawing/2014/main" id="{C86F37CA-8715-4F58-8A85-6388D28B0AE1}"/>
                    </a:ext>
                  </a:extLst>
                </p:cNvPr>
                <p:cNvSpPr/>
                <p:nvPr/>
              </p:nvSpPr>
              <p:spPr>
                <a:xfrm rot="16200000">
                  <a:off x="38885819" y="6892690"/>
                  <a:ext cx="0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Flowchart: Delay 23">
                  <a:extLst>
                    <a:ext uri="{FF2B5EF4-FFF2-40B4-BE49-F238E27FC236}">
                      <a16:creationId xmlns:a16="http://schemas.microsoft.com/office/drawing/2014/main" id="{E7E8B457-4D9C-4865-8A20-D4609D97C575}"/>
                    </a:ext>
                  </a:extLst>
                </p:cNvPr>
                <p:cNvSpPr/>
                <p:nvPr/>
              </p:nvSpPr>
              <p:spPr>
                <a:xfrm rot="16200000">
                  <a:off x="39742289" y="6892690"/>
                  <a:ext cx="0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Flowchart: Delay 24">
                  <a:extLst>
                    <a:ext uri="{FF2B5EF4-FFF2-40B4-BE49-F238E27FC236}">
                      <a16:creationId xmlns:a16="http://schemas.microsoft.com/office/drawing/2014/main" id="{9323FE3D-EEF8-4804-A331-52D9B266783F}"/>
                    </a:ext>
                  </a:extLst>
                </p:cNvPr>
                <p:cNvSpPr/>
                <p:nvPr/>
              </p:nvSpPr>
              <p:spPr>
                <a:xfrm rot="16200000">
                  <a:off x="37915753" y="5494390"/>
                  <a:ext cx="2796601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2" name="Flowchart: Delay 25">
                  <a:extLst>
                    <a:ext uri="{FF2B5EF4-FFF2-40B4-BE49-F238E27FC236}">
                      <a16:creationId xmlns:a16="http://schemas.microsoft.com/office/drawing/2014/main" id="{D308F62B-4B63-45E3-8B56-E2DFF788B540}"/>
                    </a:ext>
                  </a:extLst>
                </p:cNvPr>
                <p:cNvSpPr/>
                <p:nvPr/>
              </p:nvSpPr>
              <p:spPr>
                <a:xfrm rot="16200000">
                  <a:off x="38817821" y="5539986"/>
                  <a:ext cx="2705406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Flowchart: Delay 26">
                  <a:extLst>
                    <a:ext uri="{FF2B5EF4-FFF2-40B4-BE49-F238E27FC236}">
                      <a16:creationId xmlns:a16="http://schemas.microsoft.com/office/drawing/2014/main" id="{B0EBA2B4-4E29-4554-9E5E-5C98691FD69D}"/>
                    </a:ext>
                  </a:extLst>
                </p:cNvPr>
                <p:cNvSpPr/>
                <p:nvPr/>
              </p:nvSpPr>
              <p:spPr>
                <a:xfrm rot="16200000">
                  <a:off x="40006002" y="6299933"/>
                  <a:ext cx="1185515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Flowchart: Delay 27">
                  <a:extLst>
                    <a:ext uri="{FF2B5EF4-FFF2-40B4-BE49-F238E27FC236}">
                      <a16:creationId xmlns:a16="http://schemas.microsoft.com/office/drawing/2014/main" id="{B5BBE545-E2F7-409D-AA9F-31B4C907E6C1}"/>
                    </a:ext>
                  </a:extLst>
                </p:cNvPr>
                <p:cNvSpPr/>
                <p:nvPr/>
              </p:nvSpPr>
              <p:spPr>
                <a:xfrm rot="16200000">
                  <a:off x="40510232" y="6375927"/>
                  <a:ext cx="1033527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Flowchart: Delay 28">
                  <a:extLst>
                    <a:ext uri="{FF2B5EF4-FFF2-40B4-BE49-F238E27FC236}">
                      <a16:creationId xmlns:a16="http://schemas.microsoft.com/office/drawing/2014/main" id="{18C6DC22-82BE-4D58-A68D-51A26C3CA323}"/>
                    </a:ext>
                  </a:extLst>
                </p:cNvPr>
                <p:cNvSpPr/>
                <p:nvPr/>
              </p:nvSpPr>
              <p:spPr>
                <a:xfrm rot="16200000">
                  <a:off x="41455231" y="6892690"/>
                  <a:ext cx="0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Flowchart: Delay 29">
                  <a:extLst>
                    <a:ext uri="{FF2B5EF4-FFF2-40B4-BE49-F238E27FC236}">
                      <a16:creationId xmlns:a16="http://schemas.microsoft.com/office/drawing/2014/main" id="{505AAAF6-E20E-4F75-AF3A-4D3D3A0D0AEE}"/>
                    </a:ext>
                  </a:extLst>
                </p:cNvPr>
                <p:cNvSpPr/>
                <p:nvPr/>
              </p:nvSpPr>
              <p:spPr>
                <a:xfrm rot="16200000">
                  <a:off x="40743547" y="5752772"/>
                  <a:ext cx="2279837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Flowchart: Delay 30">
                  <a:extLst>
                    <a:ext uri="{FF2B5EF4-FFF2-40B4-BE49-F238E27FC236}">
                      <a16:creationId xmlns:a16="http://schemas.microsoft.com/office/drawing/2014/main" id="{181F11ED-156B-4F6D-8545-6692306EAAFA}"/>
                    </a:ext>
                  </a:extLst>
                </p:cNvPr>
                <p:cNvSpPr/>
                <p:nvPr/>
              </p:nvSpPr>
              <p:spPr>
                <a:xfrm rot="16200000">
                  <a:off x="40883003" y="5463992"/>
                  <a:ext cx="2857396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Flowchart: Delay 31">
                  <a:extLst>
                    <a:ext uri="{FF2B5EF4-FFF2-40B4-BE49-F238E27FC236}">
                      <a16:creationId xmlns:a16="http://schemas.microsoft.com/office/drawing/2014/main" id="{59AAC10A-ADFB-4C9A-A5A1-193F47EA209E}"/>
                    </a:ext>
                  </a:extLst>
                </p:cNvPr>
                <p:cNvSpPr/>
                <p:nvPr/>
              </p:nvSpPr>
              <p:spPr>
                <a:xfrm rot="16200000">
                  <a:off x="42283969" y="6436722"/>
                  <a:ext cx="911935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9" name="Flowchart: Delay 32">
                  <a:extLst>
                    <a:ext uri="{FF2B5EF4-FFF2-40B4-BE49-F238E27FC236}">
                      <a16:creationId xmlns:a16="http://schemas.microsoft.com/office/drawing/2014/main" id="{4E32F2C8-E905-46CD-98DA-BE819E63DB30}"/>
                    </a:ext>
                  </a:extLst>
                </p:cNvPr>
                <p:cNvSpPr/>
                <p:nvPr/>
              </p:nvSpPr>
              <p:spPr>
                <a:xfrm rot="16200000">
                  <a:off x="42423425" y="6147943"/>
                  <a:ext cx="1489493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Flowchart: Delay 33">
                  <a:extLst>
                    <a:ext uri="{FF2B5EF4-FFF2-40B4-BE49-F238E27FC236}">
                      <a16:creationId xmlns:a16="http://schemas.microsoft.com/office/drawing/2014/main" id="{0173AEE1-0E46-401B-8AF3-46FE974418EA}"/>
                    </a:ext>
                  </a:extLst>
                </p:cNvPr>
                <p:cNvSpPr/>
                <p:nvPr/>
              </p:nvSpPr>
              <p:spPr>
                <a:xfrm rot="16200000">
                  <a:off x="42669274" y="5965557"/>
                  <a:ext cx="1854267" cy="406823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  <a:prstDash val="sysDot"/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t" anchorCtr="0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51CAA0E-402C-46C6-9D13-785C7E1DF91C}"/>
              </a:ext>
            </a:extLst>
          </p:cNvPr>
          <p:cNvSpPr/>
          <p:nvPr/>
        </p:nvSpPr>
        <p:spPr>
          <a:xfrm>
            <a:off x="-12509613" y="10062911"/>
            <a:ext cx="69463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Digitized Spectrum</a:t>
            </a:r>
          </a:p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with Ambiguity &amp; Collisions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D680AF5-AFEF-482E-A394-2824C5EA38A8}"/>
              </a:ext>
            </a:extLst>
          </p:cNvPr>
          <p:cNvSpPr/>
          <p:nvPr/>
        </p:nvSpPr>
        <p:spPr>
          <a:xfrm>
            <a:off x="-15291391" y="7360219"/>
            <a:ext cx="5109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Sub-Nyquist Sampling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3C8BBE7-019B-4DEA-B319-1E18F77442E3}"/>
              </a:ext>
            </a:extLst>
          </p:cNvPr>
          <p:cNvGrpSpPr/>
          <p:nvPr/>
        </p:nvGrpSpPr>
        <p:grpSpPr>
          <a:xfrm>
            <a:off x="-14396851" y="8030183"/>
            <a:ext cx="3739251" cy="1323286"/>
            <a:chOff x="22167148" y="803854"/>
            <a:chExt cx="3739251" cy="1323286"/>
          </a:xfrm>
        </p:grpSpPr>
        <p:sp>
          <p:nvSpPr>
            <p:cNvPr id="124" name="Arrow: Pentagon 123">
              <a:extLst>
                <a:ext uri="{FF2B5EF4-FFF2-40B4-BE49-F238E27FC236}">
                  <a16:creationId xmlns:a16="http://schemas.microsoft.com/office/drawing/2014/main" id="{B8022157-7851-4ADF-82E7-E447ACE2AC33}"/>
                </a:ext>
              </a:extLst>
            </p:cNvPr>
            <p:cNvSpPr/>
            <p:nvPr/>
          </p:nvSpPr>
          <p:spPr>
            <a:xfrm rot="10800000">
              <a:off x="22514959" y="803854"/>
              <a:ext cx="2845968" cy="1237867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E5E8DDB-8AC3-4EE5-818F-58628CAC9EF9}"/>
                </a:ext>
              </a:extLst>
            </p:cNvPr>
            <p:cNvSpPr txBox="1"/>
            <p:nvPr/>
          </p:nvSpPr>
          <p:spPr>
            <a:xfrm>
              <a:off x="22306312" y="926811"/>
              <a:ext cx="36000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Low-Speed</a:t>
              </a:r>
            </a:p>
            <a:p>
              <a:pPr algn="ctr"/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ADC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A094E41-D0F9-4ED6-8AAD-61CF3454D8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67148" y="1422789"/>
              <a:ext cx="3543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F8C5247-574A-4E2C-9F8C-42A36B588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0284" y="1016713"/>
              <a:ext cx="3892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8C76794-60D9-4493-8337-6E1681677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0282" y="1810408"/>
              <a:ext cx="3892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4F10ED6-6057-4F11-8D0E-0176B4DD23A2}"/>
              </a:ext>
            </a:extLst>
          </p:cNvPr>
          <p:cNvSpPr/>
          <p:nvPr/>
        </p:nvSpPr>
        <p:spPr>
          <a:xfrm>
            <a:off x="-6571487" y="8220623"/>
            <a:ext cx="5693279" cy="236914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4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Recovery Algorithm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 Sparsity</a:t>
            </a:r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D3743911-717D-4CA9-94A2-271828014F32}"/>
              </a:ext>
            </a:extLst>
          </p:cNvPr>
          <p:cNvSpPr/>
          <p:nvPr/>
        </p:nvSpPr>
        <p:spPr>
          <a:xfrm rot="5081092">
            <a:off x="-9335492" y="8428652"/>
            <a:ext cx="4127086" cy="4347019"/>
          </a:xfrm>
          <a:prstGeom prst="arc">
            <a:avLst>
              <a:gd name="adj1" fmla="val 18016486"/>
              <a:gd name="adj2" fmla="val 0"/>
            </a:avLst>
          </a:prstGeom>
          <a:ln w="152400">
            <a:solidFill>
              <a:schemeClr val="tx1"/>
            </a:solidFill>
            <a:headEnd type="triangl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2E26CD43-5427-48A8-94D9-D51297BB0B3A}"/>
              </a:ext>
            </a:extLst>
          </p:cNvPr>
          <p:cNvSpPr/>
          <p:nvPr/>
        </p:nvSpPr>
        <p:spPr>
          <a:xfrm>
            <a:off x="-7733529" y="8707138"/>
            <a:ext cx="731520" cy="484632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46F8AF-4B87-4947-B51E-DE1FAF9C7DC4}"/>
              </a:ext>
            </a:extLst>
          </p:cNvPr>
          <p:cNvSpPr/>
          <p:nvPr/>
        </p:nvSpPr>
        <p:spPr>
          <a:xfrm>
            <a:off x="-15430272" y="13104888"/>
            <a:ext cx="51090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Sub-Nyquist Sampling</a:t>
            </a:r>
          </a:p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at a different rate </a:t>
            </a: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75616220-99D7-4FD5-92C8-6E49779B94F1}"/>
              </a:ext>
            </a:extLst>
          </p:cNvPr>
          <p:cNvSpPr/>
          <p:nvPr/>
        </p:nvSpPr>
        <p:spPr>
          <a:xfrm>
            <a:off x="-661396" y="8707138"/>
            <a:ext cx="731520" cy="484632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FA2A576-AF91-4442-90F0-6A137F05ECB2}"/>
              </a:ext>
            </a:extLst>
          </p:cNvPr>
          <p:cNvSpPr/>
          <p:nvPr/>
        </p:nvSpPr>
        <p:spPr>
          <a:xfrm>
            <a:off x="-6580402" y="11939643"/>
            <a:ext cx="579678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Resolving</a:t>
            </a:r>
          </a:p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Ambiguity &amp; Collisions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5EBA26D-728E-44F1-BEF2-DEB1D15EBCE1}"/>
              </a:ext>
            </a:extLst>
          </p:cNvPr>
          <p:cNvGrpSpPr/>
          <p:nvPr/>
        </p:nvGrpSpPr>
        <p:grpSpPr>
          <a:xfrm>
            <a:off x="-14447156" y="11796971"/>
            <a:ext cx="3739251" cy="1323286"/>
            <a:chOff x="22167148" y="803854"/>
            <a:chExt cx="3739251" cy="1323286"/>
          </a:xfrm>
        </p:grpSpPr>
        <p:sp>
          <p:nvSpPr>
            <p:cNvPr id="138" name="Arrow: Pentagon 137">
              <a:extLst>
                <a:ext uri="{FF2B5EF4-FFF2-40B4-BE49-F238E27FC236}">
                  <a16:creationId xmlns:a16="http://schemas.microsoft.com/office/drawing/2014/main" id="{0FE94A85-113D-4CAD-8F80-5126BE161E73}"/>
                </a:ext>
              </a:extLst>
            </p:cNvPr>
            <p:cNvSpPr/>
            <p:nvPr/>
          </p:nvSpPr>
          <p:spPr>
            <a:xfrm rot="10800000">
              <a:off x="22514959" y="803854"/>
              <a:ext cx="2845968" cy="1237867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039E4F9-56A1-4BC5-B1D7-B04924FAF7E5}"/>
                </a:ext>
              </a:extLst>
            </p:cNvPr>
            <p:cNvSpPr txBox="1"/>
            <p:nvPr/>
          </p:nvSpPr>
          <p:spPr>
            <a:xfrm>
              <a:off x="22306312" y="926811"/>
              <a:ext cx="36000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Low-Speed</a:t>
              </a:r>
            </a:p>
            <a:p>
              <a:pPr algn="ctr"/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ADC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CB5D18F-032D-4597-AFA9-3215A0362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67148" y="1422789"/>
              <a:ext cx="3543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CA0833D-34B3-4D58-831C-5E499B6951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0284" y="1016713"/>
              <a:ext cx="3892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994C1E8-4F84-43FE-AD2C-8DB2DCDCF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0282" y="1810408"/>
              <a:ext cx="3892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1F5E6A-646F-4FCC-82F0-2DCF8222BF1D}"/>
              </a:ext>
            </a:extLst>
          </p:cNvPr>
          <p:cNvGrpSpPr/>
          <p:nvPr/>
        </p:nvGrpSpPr>
        <p:grpSpPr>
          <a:xfrm>
            <a:off x="-1392975" y="1207043"/>
            <a:ext cx="6279251" cy="2482477"/>
            <a:chOff x="-1418101" y="2268889"/>
            <a:chExt cx="6279251" cy="2482477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53BC921-1F27-4A70-8CAA-2A27A75C808A}"/>
                </a:ext>
              </a:extLst>
            </p:cNvPr>
            <p:cNvSpPr/>
            <p:nvPr/>
          </p:nvSpPr>
          <p:spPr>
            <a:xfrm>
              <a:off x="-1418101" y="4043480"/>
              <a:ext cx="627925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Sparse Frequency 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Sampled Spectrum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4EDE0D88-7AB0-48C8-9138-C6574165C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66" y="2268889"/>
              <a:ext cx="3479471" cy="186911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20AAB2-A553-44E3-BC2F-1731CBD8B9EC}"/>
              </a:ext>
            </a:extLst>
          </p:cNvPr>
          <p:cNvGrpSpPr/>
          <p:nvPr/>
        </p:nvGrpSpPr>
        <p:grpSpPr>
          <a:xfrm>
            <a:off x="5489281" y="1446247"/>
            <a:ext cx="1054619" cy="1390706"/>
            <a:chOff x="5074087" y="2397615"/>
            <a:chExt cx="1054619" cy="1390706"/>
          </a:xfrm>
        </p:grpSpPr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A9D1EC1-5EFA-41B5-809C-3863A1024EC8}"/>
                </a:ext>
              </a:extLst>
            </p:cNvPr>
            <p:cNvCxnSpPr>
              <a:cxnSpLocks/>
            </p:cNvCxnSpPr>
            <p:nvPr/>
          </p:nvCxnSpPr>
          <p:spPr>
            <a:xfrm>
              <a:off x="5074088" y="3788321"/>
              <a:ext cx="10546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C296F31E-3C2D-4B62-A5A9-BDDF0F6822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4087" y="2397615"/>
              <a:ext cx="1" cy="13839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Freeform 204">
              <a:extLst>
                <a:ext uri="{FF2B5EF4-FFF2-40B4-BE49-F238E27FC236}">
                  <a16:creationId xmlns:a16="http://schemas.microsoft.com/office/drawing/2014/main" id="{763CC607-F39B-45C7-A26E-63E99E7B42E3}"/>
                </a:ext>
              </a:extLst>
            </p:cNvPr>
            <p:cNvSpPr>
              <a:spLocks/>
            </p:cNvSpPr>
            <p:nvPr/>
          </p:nvSpPr>
          <p:spPr>
            <a:xfrm>
              <a:off x="5105480" y="2662766"/>
              <a:ext cx="18288" cy="1123724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 207">
              <a:extLst>
                <a:ext uri="{FF2B5EF4-FFF2-40B4-BE49-F238E27FC236}">
                  <a16:creationId xmlns:a16="http://schemas.microsoft.com/office/drawing/2014/main" id="{C6E5C24D-2380-4AB1-8B06-A984493AE278}"/>
                </a:ext>
              </a:extLst>
            </p:cNvPr>
            <p:cNvSpPr>
              <a:spLocks/>
            </p:cNvSpPr>
            <p:nvPr/>
          </p:nvSpPr>
          <p:spPr>
            <a:xfrm>
              <a:off x="5347521" y="3198153"/>
              <a:ext cx="18288" cy="588337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 208">
              <a:extLst>
                <a:ext uri="{FF2B5EF4-FFF2-40B4-BE49-F238E27FC236}">
                  <a16:creationId xmlns:a16="http://schemas.microsoft.com/office/drawing/2014/main" id="{5783A4E2-9DF4-471D-96A3-0AEEB4B3BC3E}"/>
                </a:ext>
              </a:extLst>
            </p:cNvPr>
            <p:cNvSpPr>
              <a:spLocks/>
            </p:cNvSpPr>
            <p:nvPr/>
          </p:nvSpPr>
          <p:spPr>
            <a:xfrm>
              <a:off x="5590862" y="3521739"/>
              <a:ext cx="18288" cy="264752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 209">
              <a:extLst>
                <a:ext uri="{FF2B5EF4-FFF2-40B4-BE49-F238E27FC236}">
                  <a16:creationId xmlns:a16="http://schemas.microsoft.com/office/drawing/2014/main" id="{74C9537F-10A7-45D4-908F-D1C4DA335302}"/>
                </a:ext>
              </a:extLst>
            </p:cNvPr>
            <p:cNvSpPr>
              <a:spLocks/>
            </p:cNvSpPr>
            <p:nvPr/>
          </p:nvSpPr>
          <p:spPr>
            <a:xfrm>
              <a:off x="5834250" y="2921635"/>
              <a:ext cx="18288" cy="864856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 210">
              <a:extLst>
                <a:ext uri="{FF2B5EF4-FFF2-40B4-BE49-F238E27FC236}">
                  <a16:creationId xmlns:a16="http://schemas.microsoft.com/office/drawing/2014/main" id="{8E5004AD-4402-475D-A2BB-6C389090CA08}"/>
                </a:ext>
              </a:extLst>
            </p:cNvPr>
            <p:cNvSpPr>
              <a:spLocks/>
            </p:cNvSpPr>
            <p:nvPr/>
          </p:nvSpPr>
          <p:spPr>
            <a:xfrm>
              <a:off x="5416429" y="2721600"/>
              <a:ext cx="18288" cy="1064890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 211">
              <a:extLst>
                <a:ext uri="{FF2B5EF4-FFF2-40B4-BE49-F238E27FC236}">
                  <a16:creationId xmlns:a16="http://schemas.microsoft.com/office/drawing/2014/main" id="{9F0D906C-674F-46BC-B6FE-84C2BF11D97B}"/>
                </a:ext>
              </a:extLst>
            </p:cNvPr>
            <p:cNvSpPr>
              <a:spLocks/>
            </p:cNvSpPr>
            <p:nvPr/>
          </p:nvSpPr>
          <p:spPr>
            <a:xfrm>
              <a:off x="5903986" y="2756900"/>
              <a:ext cx="18288" cy="1029590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 212">
              <a:extLst>
                <a:ext uri="{FF2B5EF4-FFF2-40B4-BE49-F238E27FC236}">
                  <a16:creationId xmlns:a16="http://schemas.microsoft.com/office/drawing/2014/main" id="{C862B6E2-03B0-4182-B39E-68CBF644F822}"/>
                </a:ext>
              </a:extLst>
            </p:cNvPr>
            <p:cNvSpPr>
              <a:spLocks/>
            </p:cNvSpPr>
            <p:nvPr/>
          </p:nvSpPr>
          <p:spPr>
            <a:xfrm>
              <a:off x="5244975" y="3333470"/>
              <a:ext cx="18288" cy="453020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 213">
              <a:extLst>
                <a:ext uri="{FF2B5EF4-FFF2-40B4-BE49-F238E27FC236}">
                  <a16:creationId xmlns:a16="http://schemas.microsoft.com/office/drawing/2014/main" id="{244466CD-71A5-4BB3-B3E2-F4B819387079}"/>
                </a:ext>
              </a:extLst>
            </p:cNvPr>
            <p:cNvSpPr>
              <a:spLocks/>
            </p:cNvSpPr>
            <p:nvPr/>
          </p:nvSpPr>
          <p:spPr>
            <a:xfrm>
              <a:off x="5486707" y="3392305"/>
              <a:ext cx="18288" cy="394186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 214">
              <a:extLst>
                <a:ext uri="{FF2B5EF4-FFF2-40B4-BE49-F238E27FC236}">
                  <a16:creationId xmlns:a16="http://schemas.microsoft.com/office/drawing/2014/main" id="{74564997-EC4F-4F6C-A7BD-49200E7C6B46}"/>
                </a:ext>
              </a:extLst>
            </p:cNvPr>
            <p:cNvSpPr>
              <a:spLocks/>
            </p:cNvSpPr>
            <p:nvPr/>
          </p:nvSpPr>
          <p:spPr>
            <a:xfrm>
              <a:off x="5973688" y="2921635"/>
              <a:ext cx="18288" cy="864856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 215">
              <a:extLst>
                <a:ext uri="{FF2B5EF4-FFF2-40B4-BE49-F238E27FC236}">
                  <a16:creationId xmlns:a16="http://schemas.microsoft.com/office/drawing/2014/main" id="{00BF30DE-4794-45B3-BDDB-223A60C68B49}"/>
                </a:ext>
              </a:extLst>
            </p:cNvPr>
            <p:cNvSpPr>
              <a:spLocks/>
            </p:cNvSpPr>
            <p:nvPr/>
          </p:nvSpPr>
          <p:spPr>
            <a:xfrm>
              <a:off x="5313451" y="2698067"/>
              <a:ext cx="18288" cy="1088424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 216">
              <a:extLst>
                <a:ext uri="{FF2B5EF4-FFF2-40B4-BE49-F238E27FC236}">
                  <a16:creationId xmlns:a16="http://schemas.microsoft.com/office/drawing/2014/main" id="{6CE0F454-8856-44BA-8B71-19369A2D9D4A}"/>
                </a:ext>
              </a:extLst>
            </p:cNvPr>
            <p:cNvSpPr>
              <a:spLocks/>
            </p:cNvSpPr>
            <p:nvPr/>
          </p:nvSpPr>
          <p:spPr>
            <a:xfrm>
              <a:off x="5556125" y="3439372"/>
              <a:ext cx="18288" cy="347119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 217">
              <a:extLst>
                <a:ext uri="{FF2B5EF4-FFF2-40B4-BE49-F238E27FC236}">
                  <a16:creationId xmlns:a16="http://schemas.microsoft.com/office/drawing/2014/main" id="{982AA1F7-59EF-4F3F-B011-99529C758E39}"/>
                </a:ext>
              </a:extLst>
            </p:cNvPr>
            <p:cNvSpPr>
              <a:spLocks/>
            </p:cNvSpPr>
            <p:nvPr/>
          </p:nvSpPr>
          <p:spPr>
            <a:xfrm>
              <a:off x="5799764" y="3221687"/>
              <a:ext cx="18288" cy="564804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 218">
              <a:extLst>
                <a:ext uri="{FF2B5EF4-FFF2-40B4-BE49-F238E27FC236}">
                  <a16:creationId xmlns:a16="http://schemas.microsoft.com/office/drawing/2014/main" id="{BBF4C227-B1C4-4192-B3B0-DCB0A4A2E337}"/>
                </a:ext>
              </a:extLst>
            </p:cNvPr>
            <p:cNvSpPr>
              <a:spLocks/>
            </p:cNvSpPr>
            <p:nvPr/>
          </p:nvSpPr>
          <p:spPr>
            <a:xfrm>
              <a:off x="5139648" y="3080486"/>
              <a:ext cx="18288" cy="706005"/>
            </a:xfrm>
            <a:custGeom>
              <a:avLst/>
              <a:gdLst>
                <a:gd name="connsiteX0" fmla="*/ 0 w 109959"/>
                <a:gd name="connsiteY0" fmla="*/ 3582365 h 3588152"/>
                <a:gd name="connsiteX1" fmla="*/ 63661 w 109959"/>
                <a:gd name="connsiteY1" fmla="*/ 0 h 3588152"/>
                <a:gd name="connsiteX2" fmla="*/ 109959 w 109959"/>
                <a:gd name="connsiteY2" fmla="*/ 3588152 h 3588152"/>
                <a:gd name="connsiteX3" fmla="*/ 0 w 109959"/>
                <a:gd name="connsiteY3" fmla="*/ 3582365 h 358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59" h="3588152">
                  <a:moveTo>
                    <a:pt x="0" y="3582365"/>
                  </a:moveTo>
                  <a:lnTo>
                    <a:pt x="63661" y="0"/>
                  </a:lnTo>
                  <a:lnTo>
                    <a:pt x="109959" y="3588152"/>
                  </a:lnTo>
                  <a:lnTo>
                    <a:pt x="0" y="358236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6" name="Rectangle 225">
            <a:extLst>
              <a:ext uri="{FF2B5EF4-FFF2-40B4-BE49-F238E27FC236}">
                <a16:creationId xmlns:a16="http://schemas.microsoft.com/office/drawing/2014/main" id="{4E80A6ED-13A1-48C0-AE73-E38CFBF77CDC}"/>
              </a:ext>
            </a:extLst>
          </p:cNvPr>
          <p:cNvSpPr/>
          <p:nvPr/>
        </p:nvSpPr>
        <p:spPr>
          <a:xfrm>
            <a:off x="6698868" y="2557734"/>
            <a:ext cx="1447446" cy="10295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 Algorithm</a:t>
            </a:r>
          </a:p>
        </p:txBody>
      </p:sp>
      <p:sp>
        <p:nvSpPr>
          <p:cNvPr id="228" name="Arrow: Right 227">
            <a:extLst>
              <a:ext uri="{FF2B5EF4-FFF2-40B4-BE49-F238E27FC236}">
                <a16:creationId xmlns:a16="http://schemas.microsoft.com/office/drawing/2014/main" id="{56DF538F-AC43-4609-8799-A6B103C294FA}"/>
              </a:ext>
            </a:extLst>
          </p:cNvPr>
          <p:cNvSpPr/>
          <p:nvPr/>
        </p:nvSpPr>
        <p:spPr>
          <a:xfrm>
            <a:off x="17771736" y="4155258"/>
            <a:ext cx="731520" cy="484632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Title 1">
            <a:extLst>
              <a:ext uri="{FF2B5EF4-FFF2-40B4-BE49-F238E27FC236}">
                <a16:creationId xmlns:a16="http://schemas.microsoft.com/office/drawing/2014/main" id="{C210442E-C621-4210-83AB-CD5768D1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09728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 Spectrum Occupancy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C1CE7C-D20E-4837-8141-1C2CA6C47DCC}"/>
              </a:ext>
            </a:extLst>
          </p:cNvPr>
          <p:cNvGrpSpPr/>
          <p:nvPr/>
        </p:nvGrpSpPr>
        <p:grpSpPr>
          <a:xfrm>
            <a:off x="3565269" y="2559179"/>
            <a:ext cx="1852843" cy="1319457"/>
            <a:chOff x="3565269" y="3621025"/>
            <a:chExt cx="1852843" cy="1319457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D2B7E34-7C02-42EA-A240-24EC50507F63}"/>
                </a:ext>
              </a:extLst>
            </p:cNvPr>
            <p:cNvSpPr/>
            <p:nvPr/>
          </p:nvSpPr>
          <p:spPr>
            <a:xfrm>
              <a:off x="3749663" y="4232596"/>
              <a:ext cx="165301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Sub-Nyquist 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</a:p>
          </p:txBody>
        </p:sp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129479C-132C-407A-9D14-EDA9DC84F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269" y="3621025"/>
              <a:ext cx="1852843" cy="744741"/>
            </a:xfrm>
            <a:prstGeom prst="rect">
              <a:avLst/>
            </a:prstGeom>
          </p:spPr>
        </p:pic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B6E394F-C89A-4D0D-B618-9D6CDA5EB7A9}"/>
              </a:ext>
            </a:extLst>
          </p:cNvPr>
          <p:cNvSpPr/>
          <p:nvPr/>
        </p:nvSpPr>
        <p:spPr>
          <a:xfrm>
            <a:off x="2793170" y="4081885"/>
            <a:ext cx="67072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1: 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Reconstructing wideband spectrum occupancy </a:t>
            </a: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sub-Nyquist sampled time-domain signals.</a:t>
            </a:r>
          </a:p>
        </p:txBody>
      </p:sp>
      <p:sp>
        <p:nvSpPr>
          <p:cNvPr id="135" name="Arrow: Right 16">
            <a:extLst>
              <a:ext uri="{FF2B5EF4-FFF2-40B4-BE49-F238E27FC236}">
                <a16:creationId xmlns:a16="http://schemas.microsoft.com/office/drawing/2014/main" id="{9A1C7B24-8447-42A9-A71C-E84499739AFC}"/>
              </a:ext>
            </a:extLst>
          </p:cNvPr>
          <p:cNvSpPr/>
          <p:nvPr/>
        </p:nvSpPr>
        <p:spPr>
          <a:xfrm>
            <a:off x="7197582" y="1901065"/>
            <a:ext cx="518854" cy="481070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36" name="Arrow: Right 16">
            <a:extLst>
              <a:ext uri="{FF2B5EF4-FFF2-40B4-BE49-F238E27FC236}">
                <a16:creationId xmlns:a16="http://schemas.microsoft.com/office/drawing/2014/main" id="{67F46AC8-5387-467C-AB85-E86D2DEC9F48}"/>
              </a:ext>
            </a:extLst>
          </p:cNvPr>
          <p:cNvSpPr/>
          <p:nvPr/>
        </p:nvSpPr>
        <p:spPr>
          <a:xfrm>
            <a:off x="4316745" y="1901065"/>
            <a:ext cx="518854" cy="481070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E7A925-F2DF-43C6-A365-4513197472DD}"/>
              </a:ext>
            </a:extLst>
          </p:cNvPr>
          <p:cNvGrpSpPr/>
          <p:nvPr/>
        </p:nvGrpSpPr>
        <p:grpSpPr>
          <a:xfrm>
            <a:off x="8224375" y="1201510"/>
            <a:ext cx="3855622" cy="2164174"/>
            <a:chOff x="8199249" y="2263356"/>
            <a:chExt cx="3855622" cy="2164174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411186FF-68E4-48C7-9D36-437D9C485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4990" y="2263356"/>
              <a:ext cx="3483864" cy="1880181"/>
            </a:xfrm>
            <a:prstGeom prst="rect">
              <a:avLst/>
            </a:prstGeom>
          </p:spPr>
        </p:pic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8D4DC89-6E22-4C24-B998-A3E3E3DBB862}"/>
                </a:ext>
              </a:extLst>
            </p:cNvPr>
            <p:cNvSpPr/>
            <p:nvPr/>
          </p:nvSpPr>
          <p:spPr>
            <a:xfrm>
              <a:off x="8199249" y="4027420"/>
              <a:ext cx="385562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Detected Spectrum Occupancy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D235987-D5AE-40E3-B21A-E4C18877F2AD}"/>
              </a:ext>
            </a:extLst>
          </p:cNvPr>
          <p:cNvSpPr/>
          <p:nvPr/>
        </p:nvSpPr>
        <p:spPr>
          <a:xfrm>
            <a:off x="0" y="5852160"/>
            <a:ext cx="12192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Sampling below the Nyquist rate results in </a:t>
            </a:r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Aliasing</a:t>
            </a:r>
            <a:endParaRPr lang="en-US" sz="28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B94E2-DBDA-4390-94FC-42C971FD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34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165" grpId="0"/>
      <p:bldP spid="135" grpId="0" animBg="1"/>
      <p:bldP spid="136" grpId="0" animBg="1"/>
      <p:bldP spid="1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F22C-8017-4FB3-B545-3431ABE0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99" y="-2677395"/>
            <a:ext cx="10515600" cy="1325563"/>
          </a:xfrm>
        </p:spPr>
        <p:txBody>
          <a:bodyPr/>
          <a:lstStyle/>
          <a:p>
            <a:r>
              <a:rPr lang="en-US" dirty="0"/>
              <a:t>Co-prime sub-sampling factor avoids frequency collisions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520DA9-267D-45D7-9500-584E8A6154DA}"/>
              </a:ext>
            </a:extLst>
          </p:cNvPr>
          <p:cNvCxnSpPr/>
          <p:nvPr/>
        </p:nvCxnSpPr>
        <p:spPr>
          <a:xfrm flipV="1">
            <a:off x="1514907" y="2485500"/>
            <a:ext cx="435428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0F8184-0739-425D-919D-2D0F47287927}"/>
              </a:ext>
            </a:extLst>
          </p:cNvPr>
          <p:cNvCxnSpPr/>
          <p:nvPr/>
        </p:nvCxnSpPr>
        <p:spPr>
          <a:xfrm flipV="1">
            <a:off x="2013776" y="1842197"/>
            <a:ext cx="0" cy="640080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39A729D-356A-46E1-B4B3-2E92342C2A90}"/>
              </a:ext>
            </a:extLst>
          </p:cNvPr>
          <p:cNvSpPr>
            <a:spLocks/>
          </p:cNvSpPr>
          <p:nvPr/>
        </p:nvSpPr>
        <p:spPr>
          <a:xfrm>
            <a:off x="3307912" y="2420343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C4926-323E-4128-B172-B57C318E7C0F}"/>
              </a:ext>
            </a:extLst>
          </p:cNvPr>
          <p:cNvSpPr txBox="1"/>
          <p:nvPr/>
        </p:nvSpPr>
        <p:spPr>
          <a:xfrm>
            <a:off x="1844302" y="2499485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2CFC2-8C57-47CD-9FDF-3A5AAA266D2E}"/>
              </a:ext>
            </a:extLst>
          </p:cNvPr>
          <p:cNvSpPr txBox="1"/>
          <p:nvPr/>
        </p:nvSpPr>
        <p:spPr>
          <a:xfrm>
            <a:off x="2186425" y="2499485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19E27-8439-4FD5-84C8-9DA281780E43}"/>
              </a:ext>
            </a:extLst>
          </p:cNvPr>
          <p:cNvSpPr txBox="1"/>
          <p:nvPr/>
        </p:nvSpPr>
        <p:spPr>
          <a:xfrm>
            <a:off x="2528548" y="2506623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62F4F-DF69-44C5-8048-F9F183B26A9D}"/>
              </a:ext>
            </a:extLst>
          </p:cNvPr>
          <p:cNvSpPr txBox="1"/>
          <p:nvPr/>
        </p:nvSpPr>
        <p:spPr>
          <a:xfrm>
            <a:off x="2870671" y="2506623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44BD7-2939-4DE6-AEF8-92D1749ED94B}"/>
              </a:ext>
            </a:extLst>
          </p:cNvPr>
          <p:cNvSpPr txBox="1"/>
          <p:nvPr/>
        </p:nvSpPr>
        <p:spPr>
          <a:xfrm>
            <a:off x="3212793" y="2499485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5E488-F79A-438B-9CF4-138C9E5CD3C1}"/>
              </a:ext>
            </a:extLst>
          </p:cNvPr>
          <p:cNvSpPr txBox="1"/>
          <p:nvPr/>
        </p:nvSpPr>
        <p:spPr>
          <a:xfrm>
            <a:off x="3897038" y="2506623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BE126-5AD4-4814-AB19-6BD398F05BAD}"/>
              </a:ext>
            </a:extLst>
          </p:cNvPr>
          <p:cNvSpPr txBox="1"/>
          <p:nvPr/>
        </p:nvSpPr>
        <p:spPr>
          <a:xfrm>
            <a:off x="4239160" y="2506623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D2F27-71DF-4D1A-B534-3128478D80FF}"/>
              </a:ext>
            </a:extLst>
          </p:cNvPr>
          <p:cNvSpPr txBox="1"/>
          <p:nvPr/>
        </p:nvSpPr>
        <p:spPr>
          <a:xfrm>
            <a:off x="4581283" y="2499485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B21DD-6BBF-4D44-B2B9-42493B54CD12}"/>
              </a:ext>
            </a:extLst>
          </p:cNvPr>
          <p:cNvSpPr txBox="1"/>
          <p:nvPr/>
        </p:nvSpPr>
        <p:spPr>
          <a:xfrm>
            <a:off x="4850833" y="2499485"/>
            <a:ext cx="513184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E3B22-E6B1-4996-9181-30630BB6E010}"/>
              </a:ext>
            </a:extLst>
          </p:cNvPr>
          <p:cNvSpPr txBox="1"/>
          <p:nvPr/>
        </p:nvSpPr>
        <p:spPr>
          <a:xfrm>
            <a:off x="3554915" y="2499485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0AF845-4088-4B9B-82AD-CE3042D2A858}"/>
              </a:ext>
            </a:extLst>
          </p:cNvPr>
          <p:cNvSpPr txBox="1"/>
          <p:nvPr/>
        </p:nvSpPr>
        <p:spPr>
          <a:xfrm>
            <a:off x="5201556" y="1346112"/>
            <a:ext cx="211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Spike-Train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76560-731A-40AA-8B6B-A256B590A40A}"/>
              </a:ext>
            </a:extLst>
          </p:cNvPr>
          <p:cNvSpPr txBox="1"/>
          <p:nvPr/>
        </p:nvSpPr>
        <p:spPr>
          <a:xfrm>
            <a:off x="5187771" y="2499361"/>
            <a:ext cx="399143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11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C9339B-1DA5-47C3-8DC7-39C563396B2F}"/>
              </a:ext>
            </a:extLst>
          </p:cNvPr>
          <p:cNvSpPr>
            <a:spLocks/>
          </p:cNvSpPr>
          <p:nvPr/>
        </p:nvSpPr>
        <p:spPr>
          <a:xfrm>
            <a:off x="2293767" y="2412192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83C71E-60BA-4821-BE1A-13C702476CFB}"/>
              </a:ext>
            </a:extLst>
          </p:cNvPr>
          <p:cNvSpPr>
            <a:spLocks/>
          </p:cNvSpPr>
          <p:nvPr/>
        </p:nvSpPr>
        <p:spPr>
          <a:xfrm>
            <a:off x="3674989" y="2412192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0FD78-BC8A-4E8C-A5F4-370FE129DE97}"/>
              </a:ext>
            </a:extLst>
          </p:cNvPr>
          <p:cNvSpPr>
            <a:spLocks/>
          </p:cNvSpPr>
          <p:nvPr/>
        </p:nvSpPr>
        <p:spPr>
          <a:xfrm>
            <a:off x="4689134" y="2412192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58AB26-D40A-45ED-ADF1-023233F1CE70}"/>
              </a:ext>
            </a:extLst>
          </p:cNvPr>
          <p:cNvSpPr>
            <a:spLocks/>
          </p:cNvSpPr>
          <p:nvPr/>
        </p:nvSpPr>
        <p:spPr>
          <a:xfrm>
            <a:off x="4322057" y="2412192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333711-7FA5-42EA-9077-ADA6B1A61600}"/>
              </a:ext>
            </a:extLst>
          </p:cNvPr>
          <p:cNvSpPr>
            <a:spLocks/>
          </p:cNvSpPr>
          <p:nvPr/>
        </p:nvSpPr>
        <p:spPr>
          <a:xfrm>
            <a:off x="2660844" y="2412192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AC230E-0067-4AB1-9ED3-AF992BC3E0DA}"/>
              </a:ext>
            </a:extLst>
          </p:cNvPr>
          <p:cNvSpPr>
            <a:spLocks/>
          </p:cNvSpPr>
          <p:nvPr/>
        </p:nvSpPr>
        <p:spPr>
          <a:xfrm>
            <a:off x="5336206" y="2412192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94CF02-D4E5-444D-8867-7CED7A2BEE1D}"/>
              </a:ext>
            </a:extLst>
          </p:cNvPr>
          <p:cNvSpPr>
            <a:spLocks/>
          </p:cNvSpPr>
          <p:nvPr/>
        </p:nvSpPr>
        <p:spPr>
          <a:xfrm>
            <a:off x="1646699" y="2430300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0DA517-1849-4BA5-BDCE-61241D45D373}"/>
              </a:ext>
            </a:extLst>
          </p:cNvPr>
          <p:cNvSpPr txBox="1"/>
          <p:nvPr/>
        </p:nvSpPr>
        <p:spPr>
          <a:xfrm>
            <a:off x="1554017" y="2499361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792414-5EA5-45B5-B409-8A2B310E4BEF}"/>
              </a:ext>
            </a:extLst>
          </p:cNvPr>
          <p:cNvCxnSpPr/>
          <p:nvPr/>
        </p:nvCxnSpPr>
        <p:spPr>
          <a:xfrm flipV="1">
            <a:off x="3027921" y="1839635"/>
            <a:ext cx="0" cy="640080"/>
          </a:xfrm>
          <a:prstGeom prst="line">
            <a:avLst/>
          </a:prstGeom>
          <a:ln w="38100">
            <a:solidFill>
              <a:srgbClr val="E6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D4609C-5BFC-45A1-9C96-847E16F8372E}"/>
              </a:ext>
            </a:extLst>
          </p:cNvPr>
          <p:cNvCxnSpPr/>
          <p:nvPr/>
        </p:nvCxnSpPr>
        <p:spPr>
          <a:xfrm flipV="1">
            <a:off x="4042066" y="1846897"/>
            <a:ext cx="0" cy="64008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C40C5C-49DF-41E7-8709-C8A293CCA014}"/>
              </a:ext>
            </a:extLst>
          </p:cNvPr>
          <p:cNvCxnSpPr/>
          <p:nvPr/>
        </p:nvCxnSpPr>
        <p:spPr>
          <a:xfrm flipV="1">
            <a:off x="5056211" y="1851209"/>
            <a:ext cx="0" cy="640080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24D59A-B49B-4A87-A865-8D923FF9B933}"/>
              </a:ext>
            </a:extLst>
          </p:cNvPr>
          <p:cNvCxnSpPr>
            <a:cxnSpLocks/>
          </p:cNvCxnSpPr>
          <p:nvPr/>
        </p:nvCxnSpPr>
        <p:spPr>
          <a:xfrm>
            <a:off x="2663472" y="4159218"/>
            <a:ext cx="219568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11300C5-DB07-4466-86FE-A8A0E5491BDE}"/>
              </a:ext>
            </a:extLst>
          </p:cNvPr>
          <p:cNvCxnSpPr/>
          <p:nvPr/>
        </p:nvCxnSpPr>
        <p:spPr>
          <a:xfrm flipV="1">
            <a:off x="3162341" y="3515915"/>
            <a:ext cx="0" cy="640080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9A81619-BC6B-406B-9E55-4C52343944E6}"/>
              </a:ext>
            </a:extLst>
          </p:cNvPr>
          <p:cNvSpPr>
            <a:spLocks/>
          </p:cNvSpPr>
          <p:nvPr/>
        </p:nvSpPr>
        <p:spPr>
          <a:xfrm>
            <a:off x="4456477" y="4094061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405E44-856E-44C7-A9B5-EDBB425ADE55}"/>
              </a:ext>
            </a:extLst>
          </p:cNvPr>
          <p:cNvSpPr txBox="1"/>
          <p:nvPr/>
        </p:nvSpPr>
        <p:spPr>
          <a:xfrm>
            <a:off x="2992867" y="4173203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064CCE-4062-4554-800C-520486D4BAF4}"/>
              </a:ext>
            </a:extLst>
          </p:cNvPr>
          <p:cNvSpPr txBox="1"/>
          <p:nvPr/>
        </p:nvSpPr>
        <p:spPr>
          <a:xfrm>
            <a:off x="3334990" y="4173203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F3790D-0A0C-4094-9D85-BDADDE2C196B}"/>
              </a:ext>
            </a:extLst>
          </p:cNvPr>
          <p:cNvSpPr txBox="1"/>
          <p:nvPr/>
        </p:nvSpPr>
        <p:spPr>
          <a:xfrm>
            <a:off x="3677113" y="4180341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6C000C-73BD-4085-892E-D70745D35BDB}"/>
              </a:ext>
            </a:extLst>
          </p:cNvPr>
          <p:cNvSpPr txBox="1"/>
          <p:nvPr/>
        </p:nvSpPr>
        <p:spPr>
          <a:xfrm>
            <a:off x="4019236" y="4180341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12A3F9-F0BB-4B33-9631-8276871E4115}"/>
              </a:ext>
            </a:extLst>
          </p:cNvPr>
          <p:cNvSpPr txBox="1"/>
          <p:nvPr/>
        </p:nvSpPr>
        <p:spPr>
          <a:xfrm>
            <a:off x="4361358" y="4173203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9B309BB-E3C7-46A9-9EE4-4DADE5D337A5}"/>
              </a:ext>
            </a:extLst>
          </p:cNvPr>
          <p:cNvSpPr>
            <a:spLocks/>
          </p:cNvSpPr>
          <p:nvPr/>
        </p:nvSpPr>
        <p:spPr>
          <a:xfrm>
            <a:off x="3442332" y="4085910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5EEF21C-8858-4A1A-8E1B-E2876D3B4939}"/>
              </a:ext>
            </a:extLst>
          </p:cNvPr>
          <p:cNvSpPr>
            <a:spLocks/>
          </p:cNvSpPr>
          <p:nvPr/>
        </p:nvSpPr>
        <p:spPr>
          <a:xfrm>
            <a:off x="3809409" y="4085910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D743433-A946-4637-9FBD-534DBCF1BA84}"/>
              </a:ext>
            </a:extLst>
          </p:cNvPr>
          <p:cNvSpPr>
            <a:spLocks/>
          </p:cNvSpPr>
          <p:nvPr/>
        </p:nvSpPr>
        <p:spPr>
          <a:xfrm>
            <a:off x="2795264" y="4104018"/>
            <a:ext cx="87086" cy="871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4">
              <a:latin typeface="Helvetica 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E64CFE-DEEB-44CB-9CB5-B6F5C29C710B}"/>
              </a:ext>
            </a:extLst>
          </p:cNvPr>
          <p:cNvSpPr txBox="1"/>
          <p:nvPr/>
        </p:nvSpPr>
        <p:spPr>
          <a:xfrm>
            <a:off x="2702582" y="4173079"/>
            <a:ext cx="114041" cy="3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14" dirty="0">
                <a:latin typeface="Times" pitchFamily="18" charset="0"/>
              </a:rPr>
              <a:t>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AADA2-EAEA-407A-ABB2-23E2238467D5}"/>
              </a:ext>
            </a:extLst>
          </p:cNvPr>
          <p:cNvCxnSpPr/>
          <p:nvPr/>
        </p:nvCxnSpPr>
        <p:spPr>
          <a:xfrm flipV="1">
            <a:off x="4176486" y="3513353"/>
            <a:ext cx="0" cy="640080"/>
          </a:xfrm>
          <a:prstGeom prst="line">
            <a:avLst/>
          </a:prstGeom>
          <a:ln w="38100">
            <a:solidFill>
              <a:srgbClr val="E6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2E662A3-E93B-4BD4-B8C0-6473D7A03C69}"/>
              </a:ext>
            </a:extLst>
          </p:cNvPr>
          <p:cNvCxnSpPr/>
          <p:nvPr/>
        </p:nvCxnSpPr>
        <p:spPr>
          <a:xfrm flipV="1">
            <a:off x="3106908" y="3528224"/>
            <a:ext cx="0" cy="64008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0BA5CB-A785-474D-ABB9-EC1BCA8FE7CE}"/>
              </a:ext>
            </a:extLst>
          </p:cNvPr>
          <p:cNvCxnSpPr/>
          <p:nvPr/>
        </p:nvCxnSpPr>
        <p:spPr>
          <a:xfrm flipV="1">
            <a:off x="4121053" y="3532536"/>
            <a:ext cx="0" cy="640080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5659046-2EBA-43CA-8AAF-013D6BCD9677}"/>
                  </a:ext>
                </a:extLst>
              </p:cNvPr>
              <p:cNvSpPr txBox="1"/>
              <p:nvPr/>
            </p:nvSpPr>
            <p:spPr>
              <a:xfrm>
                <a:off x="1901322" y="1540751"/>
                <a:ext cx="3007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5659046-2EBA-43CA-8AAF-013D6BCD9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322" y="1540751"/>
                <a:ext cx="300787" cy="307777"/>
              </a:xfrm>
              <a:prstGeom prst="rect">
                <a:avLst/>
              </a:prstGeom>
              <a:blipFill>
                <a:blip r:embed="rId6"/>
                <a:stretch>
                  <a:fillRect l="-20000" r="-12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B28E95C-0BA9-4E68-AB64-F0AF17C39C0B}"/>
                  </a:ext>
                </a:extLst>
              </p:cNvPr>
              <p:cNvSpPr txBox="1"/>
              <p:nvPr/>
            </p:nvSpPr>
            <p:spPr>
              <a:xfrm>
                <a:off x="2930981" y="1540751"/>
                <a:ext cx="3007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B28E95C-0BA9-4E68-AB64-F0AF17C3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981" y="1540751"/>
                <a:ext cx="300787" cy="307777"/>
              </a:xfrm>
              <a:prstGeom prst="rect">
                <a:avLst/>
              </a:prstGeom>
              <a:blipFill>
                <a:blip r:embed="rId7"/>
                <a:stretch>
                  <a:fillRect l="-20000" r="-12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848F349-BC71-4222-B768-BABC044A98AA}"/>
                  </a:ext>
                </a:extLst>
              </p:cNvPr>
              <p:cNvSpPr txBox="1"/>
              <p:nvPr/>
            </p:nvSpPr>
            <p:spPr>
              <a:xfrm>
                <a:off x="3925862" y="1540751"/>
                <a:ext cx="3007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848F349-BC71-4222-B768-BABC044A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862" y="1540751"/>
                <a:ext cx="300787" cy="307777"/>
              </a:xfrm>
              <a:prstGeom prst="rect">
                <a:avLst/>
              </a:prstGeom>
              <a:blipFill>
                <a:blip r:embed="rId8"/>
                <a:stretch>
                  <a:fillRect l="-25000" r="-125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4048247-577E-4633-A526-C50E884D3459}"/>
                  </a:ext>
                </a:extLst>
              </p:cNvPr>
              <p:cNvSpPr txBox="1"/>
              <p:nvPr/>
            </p:nvSpPr>
            <p:spPr>
              <a:xfrm>
                <a:off x="4957031" y="1540751"/>
                <a:ext cx="3007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4048247-577E-4633-A526-C50E884D3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031" y="1540751"/>
                <a:ext cx="300787" cy="307777"/>
              </a:xfrm>
              <a:prstGeom prst="rect">
                <a:avLst/>
              </a:prstGeom>
              <a:blipFill>
                <a:blip r:embed="rId9"/>
                <a:stretch>
                  <a:fillRect l="-24000" r="-12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B445A382-618B-4901-8AF7-199996E166D0}"/>
              </a:ext>
            </a:extLst>
          </p:cNvPr>
          <p:cNvSpPr txBox="1"/>
          <p:nvPr/>
        </p:nvSpPr>
        <p:spPr>
          <a:xfrm>
            <a:off x="909836" y="3574128"/>
            <a:ext cx="217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Sub-sample by factor of 2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F1B4F56-D6FF-40EC-8956-31BC282AF36E}"/>
              </a:ext>
            </a:extLst>
          </p:cNvPr>
          <p:cNvCxnSpPr/>
          <p:nvPr/>
        </p:nvCxnSpPr>
        <p:spPr>
          <a:xfrm>
            <a:off x="1998850" y="2467713"/>
            <a:ext cx="1088478" cy="103457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5ECEB4B-CD3B-4E6F-9E1C-663CF059A9E0}"/>
              </a:ext>
            </a:extLst>
          </p:cNvPr>
          <p:cNvCxnSpPr>
            <a:cxnSpLocks/>
          </p:cNvCxnSpPr>
          <p:nvPr/>
        </p:nvCxnSpPr>
        <p:spPr>
          <a:xfrm flipH="1">
            <a:off x="3079552" y="2495049"/>
            <a:ext cx="962514" cy="1007236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E7E224A-4FCA-40A9-922A-608EDA4A2CE2}"/>
              </a:ext>
            </a:extLst>
          </p:cNvPr>
          <p:cNvCxnSpPr>
            <a:cxnSpLocks/>
          </p:cNvCxnSpPr>
          <p:nvPr/>
        </p:nvCxnSpPr>
        <p:spPr>
          <a:xfrm>
            <a:off x="3032496" y="2469378"/>
            <a:ext cx="1094787" cy="106315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81B16B5-4404-46BC-A111-87B1D848A302}"/>
              </a:ext>
            </a:extLst>
          </p:cNvPr>
          <p:cNvCxnSpPr>
            <a:cxnSpLocks/>
          </p:cNvCxnSpPr>
          <p:nvPr/>
        </p:nvCxnSpPr>
        <p:spPr>
          <a:xfrm flipH="1">
            <a:off x="4175067" y="2479715"/>
            <a:ext cx="881144" cy="105012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6CC2DF4-611B-4296-A278-F78141A04682}"/>
              </a:ext>
            </a:extLst>
          </p:cNvPr>
          <p:cNvSpPr txBox="1"/>
          <p:nvPr/>
        </p:nvSpPr>
        <p:spPr>
          <a:xfrm>
            <a:off x="4098391" y="3319490"/>
            <a:ext cx="1658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 "/>
              </a:rPr>
              <a:t>Collision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4D727C3-BA07-42C8-B7BC-B441759079A7}"/>
              </a:ext>
            </a:extLst>
          </p:cNvPr>
          <p:cNvSpPr txBox="1"/>
          <p:nvPr/>
        </p:nvSpPr>
        <p:spPr>
          <a:xfrm>
            <a:off x="5056087" y="2479431"/>
            <a:ext cx="211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7532F11-D020-4953-A09E-034EB9D39BDB}"/>
                  </a:ext>
                </a:extLst>
              </p:cNvPr>
              <p:cNvSpPr txBox="1"/>
              <p:nvPr/>
            </p:nvSpPr>
            <p:spPr>
              <a:xfrm>
                <a:off x="5288006" y="1684423"/>
                <a:ext cx="21137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Helvetica 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7532F11-D020-4953-A09E-034EB9D39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006" y="1684423"/>
                <a:ext cx="2113764" cy="523220"/>
              </a:xfrm>
              <a:prstGeom prst="rect">
                <a:avLst/>
              </a:prstGeom>
              <a:blipFill>
                <a:blip r:embed="rId10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C9003ED-2E94-44C5-A664-4DB0DD8F0115}"/>
                  </a:ext>
                </a:extLst>
              </p:cNvPr>
              <p:cNvSpPr txBox="1"/>
              <p:nvPr/>
            </p:nvSpPr>
            <p:spPr>
              <a:xfrm>
                <a:off x="5288006" y="3710483"/>
                <a:ext cx="2113764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Helvetica 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C9003ED-2E94-44C5-A664-4DB0DD8F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006" y="3710483"/>
                <a:ext cx="2113764" cy="530915"/>
              </a:xfrm>
              <a:prstGeom prst="rect">
                <a:avLst/>
              </a:prstGeom>
              <a:blipFill>
                <a:blip r:embed="rId11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itle 1">
            <a:extLst>
              <a:ext uri="{FF2B5EF4-FFF2-40B4-BE49-F238E27FC236}">
                <a16:creationId xmlns:a16="http://schemas.microsoft.com/office/drawing/2014/main" id="{40BFD4F5-ED03-4622-97CA-7CE3955F353B}"/>
              </a:ext>
            </a:extLst>
          </p:cNvPr>
          <p:cNvSpPr txBox="1">
            <a:spLocks/>
          </p:cNvSpPr>
          <p:nvPr/>
        </p:nvSpPr>
        <p:spPr>
          <a:xfrm>
            <a:off x="0" y="-1454"/>
            <a:ext cx="96926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97839E8B-68B9-418E-8CAE-78EB629E010D}"/>
              </a:ext>
            </a:extLst>
          </p:cNvPr>
          <p:cNvSpPr txBox="1">
            <a:spLocks/>
          </p:cNvSpPr>
          <p:nvPr/>
        </p:nvSpPr>
        <p:spPr>
          <a:xfrm>
            <a:off x="-119" y="0"/>
            <a:ext cx="12192119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Frequency Collisions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F2E2146-2BF0-41E0-B12F-125E2E4B3CFF}"/>
              </a:ext>
            </a:extLst>
          </p:cNvPr>
          <p:cNvGrpSpPr/>
          <p:nvPr/>
        </p:nvGrpSpPr>
        <p:grpSpPr>
          <a:xfrm>
            <a:off x="6893549" y="1518808"/>
            <a:ext cx="5616086" cy="3197629"/>
            <a:chOff x="6893549" y="2553417"/>
            <a:chExt cx="5616086" cy="319762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4E8E12-DAC9-42D3-870A-4F07780D26D2}"/>
                </a:ext>
              </a:extLst>
            </p:cNvPr>
            <p:cNvSpPr txBox="1"/>
            <p:nvPr/>
          </p:nvSpPr>
          <p:spPr>
            <a:xfrm>
              <a:off x="9419791" y="4427607"/>
              <a:ext cx="24615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Sub-sample by factor of 3 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(co-prime with 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number of spikes K)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0EA732F-E8C4-455B-841D-B2E18DD0F96B}"/>
                </a:ext>
              </a:extLst>
            </p:cNvPr>
            <p:cNvCxnSpPr/>
            <p:nvPr/>
          </p:nvCxnSpPr>
          <p:spPr>
            <a:xfrm>
              <a:off x="8003468" y="5213119"/>
              <a:ext cx="15084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061FED-6DD3-4D1B-8B72-73FFBA95B171}"/>
                </a:ext>
              </a:extLst>
            </p:cNvPr>
            <p:cNvSpPr txBox="1"/>
            <p:nvPr/>
          </p:nvSpPr>
          <p:spPr>
            <a:xfrm>
              <a:off x="8012602" y="5213119"/>
              <a:ext cx="114041" cy="356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5CB6A0-BBC6-425E-A7BC-895BF533D55C}"/>
                </a:ext>
              </a:extLst>
            </p:cNvPr>
            <p:cNvSpPr txBox="1"/>
            <p:nvPr/>
          </p:nvSpPr>
          <p:spPr>
            <a:xfrm>
              <a:off x="8354725" y="5213119"/>
              <a:ext cx="114041" cy="356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015D26-7A55-4640-9DF1-A8978DE18E9A}"/>
                </a:ext>
              </a:extLst>
            </p:cNvPr>
            <p:cNvSpPr txBox="1"/>
            <p:nvPr/>
          </p:nvSpPr>
          <p:spPr>
            <a:xfrm>
              <a:off x="8696847" y="5221230"/>
              <a:ext cx="114041" cy="356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93908E-414C-4C13-9785-DF2DBE71D7E8}"/>
                </a:ext>
              </a:extLst>
            </p:cNvPr>
            <p:cNvSpPr txBox="1"/>
            <p:nvPr/>
          </p:nvSpPr>
          <p:spPr>
            <a:xfrm>
              <a:off x="9038970" y="5221230"/>
              <a:ext cx="114041" cy="356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C2AF0A-3B2E-41E0-9670-712F17E4D5FA}"/>
                </a:ext>
              </a:extLst>
            </p:cNvPr>
            <p:cNvCxnSpPr/>
            <p:nvPr/>
          </p:nvCxnSpPr>
          <p:spPr>
            <a:xfrm flipV="1">
              <a:off x="8126643" y="4581150"/>
              <a:ext cx="0" cy="640080"/>
            </a:xfrm>
            <a:prstGeom prst="line">
              <a:avLst/>
            </a:prstGeom>
            <a:ln w="38100">
              <a:solidFill>
                <a:srgbClr val="E6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70D56E4-7B60-4742-8BDB-F52F6E440FDE}"/>
                </a:ext>
              </a:extLst>
            </p:cNvPr>
            <p:cNvCxnSpPr/>
            <p:nvPr/>
          </p:nvCxnSpPr>
          <p:spPr>
            <a:xfrm flipV="1">
              <a:off x="8467650" y="4581150"/>
              <a:ext cx="0" cy="640080"/>
            </a:xfrm>
            <a:prstGeom prst="line">
              <a:avLst/>
            </a:prstGeom>
            <a:ln w="3810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2ED9568-1D87-4FED-A2D7-848E6CFB6786}"/>
                </a:ext>
              </a:extLst>
            </p:cNvPr>
            <p:cNvCxnSpPr/>
            <p:nvPr/>
          </p:nvCxnSpPr>
          <p:spPr>
            <a:xfrm flipV="1">
              <a:off x="8808066" y="4581150"/>
              <a:ext cx="0" cy="640080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2D5B441-BB35-4DAF-B2DC-09FD20216F1E}"/>
                </a:ext>
              </a:extLst>
            </p:cNvPr>
            <p:cNvCxnSpPr/>
            <p:nvPr/>
          </p:nvCxnSpPr>
          <p:spPr>
            <a:xfrm flipV="1">
              <a:off x="9151650" y="4581150"/>
              <a:ext cx="0" cy="640080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916286-0025-4DC4-A257-7CC34492FA14}"/>
                </a:ext>
              </a:extLst>
            </p:cNvPr>
            <p:cNvCxnSpPr/>
            <p:nvPr/>
          </p:nvCxnSpPr>
          <p:spPr>
            <a:xfrm flipV="1">
              <a:off x="6893549" y="3508535"/>
              <a:ext cx="43542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0F1BA42-21F1-410A-8D7A-D319498E1E8A}"/>
                </a:ext>
              </a:extLst>
            </p:cNvPr>
            <p:cNvCxnSpPr/>
            <p:nvPr/>
          </p:nvCxnSpPr>
          <p:spPr>
            <a:xfrm flipV="1">
              <a:off x="7392418" y="2865232"/>
              <a:ext cx="0" cy="640080"/>
            </a:xfrm>
            <a:prstGeom prst="line">
              <a:avLst/>
            </a:prstGeom>
            <a:ln w="3810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C779733-7362-47B2-AD82-0E67FA9C3510}"/>
                </a:ext>
              </a:extLst>
            </p:cNvPr>
            <p:cNvSpPr>
              <a:spLocks/>
            </p:cNvSpPr>
            <p:nvPr/>
          </p:nvSpPr>
          <p:spPr>
            <a:xfrm>
              <a:off x="8686554" y="3443378"/>
              <a:ext cx="87086" cy="871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4">
                <a:latin typeface="Helvetica 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5AA7F8B-674A-479E-9B6B-7321DEAE8580}"/>
                </a:ext>
              </a:extLst>
            </p:cNvPr>
            <p:cNvSpPr txBox="1"/>
            <p:nvPr/>
          </p:nvSpPr>
          <p:spPr>
            <a:xfrm>
              <a:off x="7222944" y="3522520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FA6334C-60C8-4E9C-9EE9-07AA4E8FEDCA}"/>
                </a:ext>
              </a:extLst>
            </p:cNvPr>
            <p:cNvSpPr txBox="1"/>
            <p:nvPr/>
          </p:nvSpPr>
          <p:spPr>
            <a:xfrm>
              <a:off x="7565067" y="3522520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6BAF8B0-5CB9-4FAA-9225-9C10180D5889}"/>
                </a:ext>
              </a:extLst>
            </p:cNvPr>
            <p:cNvSpPr txBox="1"/>
            <p:nvPr/>
          </p:nvSpPr>
          <p:spPr>
            <a:xfrm>
              <a:off x="7907190" y="3529658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16497BC-DDE9-48FB-B8E5-06E4F1036B80}"/>
                </a:ext>
              </a:extLst>
            </p:cNvPr>
            <p:cNvSpPr txBox="1"/>
            <p:nvPr/>
          </p:nvSpPr>
          <p:spPr>
            <a:xfrm>
              <a:off x="8249313" y="3529658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323B29-FDF5-44E7-8B5B-4E952FF906E4}"/>
                </a:ext>
              </a:extLst>
            </p:cNvPr>
            <p:cNvSpPr txBox="1"/>
            <p:nvPr/>
          </p:nvSpPr>
          <p:spPr>
            <a:xfrm>
              <a:off x="8591435" y="3522520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F36D6D-4566-45DC-B247-EB54AA6B2107}"/>
                </a:ext>
              </a:extLst>
            </p:cNvPr>
            <p:cNvSpPr txBox="1"/>
            <p:nvPr/>
          </p:nvSpPr>
          <p:spPr>
            <a:xfrm>
              <a:off x="9275680" y="3529658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41A0145-6832-4EF0-8BF6-77C4D0E215B7}"/>
                </a:ext>
              </a:extLst>
            </p:cNvPr>
            <p:cNvSpPr txBox="1"/>
            <p:nvPr/>
          </p:nvSpPr>
          <p:spPr>
            <a:xfrm>
              <a:off x="9617802" y="3529658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DF63B1A-E6E2-4E14-AAA5-CDB3DC3F507C}"/>
                </a:ext>
              </a:extLst>
            </p:cNvPr>
            <p:cNvSpPr txBox="1"/>
            <p:nvPr/>
          </p:nvSpPr>
          <p:spPr>
            <a:xfrm>
              <a:off x="9959925" y="3522520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9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AB01EB2-B6E8-4865-8710-794B515D3BD5}"/>
                </a:ext>
              </a:extLst>
            </p:cNvPr>
            <p:cNvSpPr txBox="1"/>
            <p:nvPr/>
          </p:nvSpPr>
          <p:spPr>
            <a:xfrm>
              <a:off x="10229475" y="3522520"/>
              <a:ext cx="513184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6FAA84-83A9-4259-8393-9AA064668200}"/>
                </a:ext>
              </a:extLst>
            </p:cNvPr>
            <p:cNvSpPr txBox="1"/>
            <p:nvPr/>
          </p:nvSpPr>
          <p:spPr>
            <a:xfrm>
              <a:off x="8933557" y="3522520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5EC19E4-29B8-444B-A0BB-7EEB34F00940}"/>
                </a:ext>
              </a:extLst>
            </p:cNvPr>
            <p:cNvSpPr txBox="1"/>
            <p:nvPr/>
          </p:nvSpPr>
          <p:spPr>
            <a:xfrm>
              <a:off x="10566413" y="3522396"/>
              <a:ext cx="399143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11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DAEF198-30D9-4A45-B056-264E77B50F6C}"/>
                </a:ext>
              </a:extLst>
            </p:cNvPr>
            <p:cNvSpPr>
              <a:spLocks/>
            </p:cNvSpPr>
            <p:nvPr/>
          </p:nvSpPr>
          <p:spPr>
            <a:xfrm>
              <a:off x="7672409" y="3435227"/>
              <a:ext cx="87086" cy="871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4">
                <a:latin typeface="Helvetica 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62A74F1-A625-41B3-A29F-0D75795D0852}"/>
                </a:ext>
              </a:extLst>
            </p:cNvPr>
            <p:cNvSpPr>
              <a:spLocks/>
            </p:cNvSpPr>
            <p:nvPr/>
          </p:nvSpPr>
          <p:spPr>
            <a:xfrm>
              <a:off x="9053631" y="3435227"/>
              <a:ext cx="87086" cy="871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4">
                <a:latin typeface="Helvetica 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2AF7940-1660-4438-B51F-D8EA95BC6AF0}"/>
                </a:ext>
              </a:extLst>
            </p:cNvPr>
            <p:cNvSpPr>
              <a:spLocks/>
            </p:cNvSpPr>
            <p:nvPr/>
          </p:nvSpPr>
          <p:spPr>
            <a:xfrm>
              <a:off x="10067776" y="3435227"/>
              <a:ext cx="87086" cy="871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4">
                <a:latin typeface="Helvetica 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6FB5CA2-22FA-476F-9D25-5A61DA06CC5D}"/>
                </a:ext>
              </a:extLst>
            </p:cNvPr>
            <p:cNvSpPr>
              <a:spLocks/>
            </p:cNvSpPr>
            <p:nvPr/>
          </p:nvSpPr>
          <p:spPr>
            <a:xfrm>
              <a:off x="9700699" y="3435227"/>
              <a:ext cx="87086" cy="871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4">
                <a:latin typeface="Helvetica 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626983-897E-4A69-A572-58CC8F3DF6F2}"/>
                </a:ext>
              </a:extLst>
            </p:cNvPr>
            <p:cNvSpPr>
              <a:spLocks/>
            </p:cNvSpPr>
            <p:nvPr/>
          </p:nvSpPr>
          <p:spPr>
            <a:xfrm>
              <a:off x="8039486" y="3435227"/>
              <a:ext cx="87086" cy="871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4">
                <a:latin typeface="Helvetica 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8EADD3E-E6BD-4727-BF79-24BE878A4D86}"/>
                </a:ext>
              </a:extLst>
            </p:cNvPr>
            <p:cNvSpPr>
              <a:spLocks/>
            </p:cNvSpPr>
            <p:nvPr/>
          </p:nvSpPr>
          <p:spPr>
            <a:xfrm>
              <a:off x="10714848" y="3435227"/>
              <a:ext cx="87086" cy="871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4">
                <a:latin typeface="Helvetica 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32DA02-9D54-4E8F-B120-C6A81354F381}"/>
                </a:ext>
              </a:extLst>
            </p:cNvPr>
            <p:cNvSpPr>
              <a:spLocks/>
            </p:cNvSpPr>
            <p:nvPr/>
          </p:nvSpPr>
          <p:spPr>
            <a:xfrm>
              <a:off x="7025341" y="3453335"/>
              <a:ext cx="87086" cy="871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4">
                <a:latin typeface="Helvetica 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130ADD-A255-4EBD-A6D8-066517C5E345}"/>
                </a:ext>
              </a:extLst>
            </p:cNvPr>
            <p:cNvSpPr txBox="1"/>
            <p:nvPr/>
          </p:nvSpPr>
          <p:spPr>
            <a:xfrm>
              <a:off x="6932659" y="3522396"/>
              <a:ext cx="114041" cy="356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14" dirty="0">
                  <a:latin typeface="Times" pitchFamily="18" charset="0"/>
                </a:rPr>
                <a:t>0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F8D7BC-BA58-4085-9FFA-8FDB7DA6ECF7}"/>
                </a:ext>
              </a:extLst>
            </p:cNvPr>
            <p:cNvCxnSpPr/>
            <p:nvPr/>
          </p:nvCxnSpPr>
          <p:spPr>
            <a:xfrm flipV="1">
              <a:off x="8406563" y="2862670"/>
              <a:ext cx="0" cy="640080"/>
            </a:xfrm>
            <a:prstGeom prst="line">
              <a:avLst/>
            </a:prstGeom>
            <a:ln w="38100">
              <a:solidFill>
                <a:srgbClr val="E6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6773E9C-528D-49B9-8D0A-549D2F232081}"/>
                </a:ext>
              </a:extLst>
            </p:cNvPr>
            <p:cNvCxnSpPr/>
            <p:nvPr/>
          </p:nvCxnSpPr>
          <p:spPr>
            <a:xfrm flipV="1">
              <a:off x="9420708" y="2869932"/>
              <a:ext cx="0" cy="640080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D497C8E-3AE4-4363-BAC6-F8B2C74AB158}"/>
                </a:ext>
              </a:extLst>
            </p:cNvPr>
            <p:cNvCxnSpPr/>
            <p:nvPr/>
          </p:nvCxnSpPr>
          <p:spPr>
            <a:xfrm flipV="1">
              <a:off x="10434853" y="2874244"/>
              <a:ext cx="0" cy="640080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5B89B40-5E47-4017-82B5-52DFB7A2DF5B}"/>
                    </a:ext>
                  </a:extLst>
                </p:cNvPr>
                <p:cNvSpPr txBox="1"/>
                <p:nvPr/>
              </p:nvSpPr>
              <p:spPr>
                <a:xfrm>
                  <a:off x="7228750" y="2553417"/>
                  <a:ext cx="30078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5B89B40-5E47-4017-82B5-52DFB7A2D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750" y="2553417"/>
                  <a:ext cx="300787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26531" r="-14286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6FAEE05-720D-4AC7-B018-429E4DAB1395}"/>
                    </a:ext>
                  </a:extLst>
                </p:cNvPr>
                <p:cNvSpPr txBox="1"/>
                <p:nvPr/>
              </p:nvSpPr>
              <p:spPr>
                <a:xfrm>
                  <a:off x="8258409" y="2553417"/>
                  <a:ext cx="30078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A6FAEE05-720D-4AC7-B018-429E4DAB1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409" y="2553417"/>
                  <a:ext cx="300787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26531" r="-16327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42EFDB9-CF46-42EC-8D5E-46DE4EE146C3}"/>
                    </a:ext>
                  </a:extLst>
                </p:cNvPr>
                <p:cNvSpPr txBox="1"/>
                <p:nvPr/>
              </p:nvSpPr>
              <p:spPr>
                <a:xfrm>
                  <a:off x="9253290" y="2553417"/>
                  <a:ext cx="30078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42EFDB9-CF46-42EC-8D5E-46DE4EE14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3290" y="2553417"/>
                  <a:ext cx="300787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26531" r="-16327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302B5B4-54D4-4B20-8535-FD8CDB3DB9FC}"/>
                    </a:ext>
                  </a:extLst>
                </p:cNvPr>
                <p:cNvSpPr txBox="1"/>
                <p:nvPr/>
              </p:nvSpPr>
              <p:spPr>
                <a:xfrm>
                  <a:off x="10284459" y="2553417"/>
                  <a:ext cx="30078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b="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302B5B4-54D4-4B20-8535-FD8CDB3DB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4459" y="2553417"/>
                  <a:ext cx="300787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24490" r="-16327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77FED07-2B7C-4F8A-A9EB-3BA63868B87F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>
              <a:off x="7038094" y="3466101"/>
              <a:ext cx="1094837" cy="111504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8A3A42-A8CA-4009-822E-F99E6A309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7506" y="3460313"/>
              <a:ext cx="279191" cy="1148424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654E93B-08E5-4D41-91EB-F0CEA6547C21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flipH="1">
              <a:off x="8120798" y="3478812"/>
              <a:ext cx="1579901" cy="112992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742869A-FCF6-48DE-96C9-8279CFA9107F}"/>
                </a:ext>
              </a:extLst>
            </p:cNvPr>
            <p:cNvCxnSpPr>
              <a:cxnSpLocks/>
            </p:cNvCxnSpPr>
            <p:nvPr/>
          </p:nvCxnSpPr>
          <p:spPr>
            <a:xfrm>
              <a:off x="8058598" y="3502751"/>
              <a:ext cx="1088477" cy="1105986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3D1CDC8-36D9-4107-B0E8-A1E269F94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6750" y="3496963"/>
              <a:ext cx="290450" cy="108418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4DFA8EC-3FF1-4BEF-BBC4-D2D71CF75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6187" y="3515462"/>
              <a:ext cx="1555016" cy="108418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AEA784-DC83-4188-96D7-B5BAF3A34B51}"/>
                </a:ext>
              </a:extLst>
            </p:cNvPr>
            <p:cNvSpPr txBox="1"/>
            <p:nvPr/>
          </p:nvSpPr>
          <p:spPr>
            <a:xfrm>
              <a:off x="10395871" y="3514040"/>
              <a:ext cx="2113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Frequency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AFA36D81-8F07-4CDD-B421-3555F0CB7F74}"/>
              </a:ext>
            </a:extLst>
          </p:cNvPr>
          <p:cNvSpPr txBox="1"/>
          <p:nvPr/>
        </p:nvSpPr>
        <p:spPr>
          <a:xfrm>
            <a:off x="3118046" y="4785964"/>
            <a:ext cx="6280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Structured Sparsity Pattern 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BCB7A58-7C0E-45DC-868E-4BC4918B6C56}"/>
              </a:ext>
            </a:extLst>
          </p:cNvPr>
          <p:cNvSpPr/>
          <p:nvPr/>
        </p:nvSpPr>
        <p:spPr>
          <a:xfrm>
            <a:off x="0" y="5852160"/>
            <a:ext cx="12192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Co-prime sub-sampling factor guarantees no collisions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6B1070-B204-4D35-A837-4F0DE4BC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36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01" grpId="0"/>
      <p:bldP spid="117" grpId="0"/>
      <p:bldP spid="10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FD6711-5273-C943-BCE0-645E08EE3108}"/>
              </a:ext>
            </a:extLst>
          </p:cNvPr>
          <p:cNvGrpSpPr/>
          <p:nvPr/>
        </p:nvGrpSpPr>
        <p:grpSpPr>
          <a:xfrm>
            <a:off x="7148679" y="3691126"/>
            <a:ext cx="4572000" cy="3143014"/>
            <a:chOff x="8146344" y="3691126"/>
            <a:chExt cx="4572000" cy="3143014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BE7330F0-5960-464F-AACE-F3F93877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344" y="3691126"/>
              <a:ext cx="4572000" cy="2961190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B33727D-B2C4-44AF-9733-3565AC14BC28}"/>
                </a:ext>
              </a:extLst>
            </p:cNvPr>
            <p:cNvSpPr txBox="1"/>
            <p:nvPr/>
          </p:nvSpPr>
          <p:spPr>
            <a:xfrm>
              <a:off x="8841156" y="6464808"/>
              <a:ext cx="31823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Sampling rate = 52.74 MHz </a:t>
              </a:r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68E0F6D-5CD0-8248-A4C1-9D4B7A049AB5}"/>
              </a:ext>
            </a:extLst>
          </p:cNvPr>
          <p:cNvGrpSpPr/>
          <p:nvPr/>
        </p:nvGrpSpPr>
        <p:grpSpPr>
          <a:xfrm>
            <a:off x="1717828" y="3691122"/>
            <a:ext cx="4621481" cy="3155922"/>
            <a:chOff x="4015361" y="3691126"/>
            <a:chExt cx="4572000" cy="3065664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13DB9EEF-7CF2-4726-B485-56168435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361" y="3691126"/>
              <a:ext cx="4572000" cy="2877923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570178-CC17-4A6C-B5AE-1F9E02D7463B}"/>
                </a:ext>
              </a:extLst>
            </p:cNvPr>
            <p:cNvSpPr txBox="1"/>
            <p:nvPr/>
          </p:nvSpPr>
          <p:spPr>
            <a:xfrm>
              <a:off x="4857443" y="6387458"/>
              <a:ext cx="28878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Sampling rate = 45.5 MHz 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CBAD37-D8E7-45C4-9D85-E2C8E73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72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4000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Non-Ideal Spike-Train Filter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EABE18-F939-4220-A608-69E27FAD8DA0}"/>
              </a:ext>
            </a:extLst>
          </p:cNvPr>
          <p:cNvGrpSpPr/>
          <p:nvPr/>
        </p:nvGrpSpPr>
        <p:grpSpPr>
          <a:xfrm>
            <a:off x="72968" y="1194169"/>
            <a:ext cx="12234247" cy="2335923"/>
            <a:chOff x="72968" y="1194169"/>
            <a:chExt cx="12234247" cy="2465261"/>
          </a:xfrm>
        </p:grpSpPr>
        <p:pic>
          <p:nvPicPr>
            <p:cNvPr id="4" name="Picture 3" descr="A close up of an object&#10;&#10;Description automatically generated">
              <a:extLst>
                <a:ext uri="{FF2B5EF4-FFF2-40B4-BE49-F238E27FC236}">
                  <a16:creationId xmlns:a16="http://schemas.microsoft.com/office/drawing/2014/main" id="{D2695900-9E5F-45E9-B251-9BD680F91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35490" r="-434" b="30479"/>
            <a:stretch/>
          </p:blipFill>
          <p:spPr>
            <a:xfrm>
              <a:off x="722167" y="1387054"/>
              <a:ext cx="10980963" cy="2233014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97EFC46-F977-48D8-B002-B7306E8424E5}"/>
                </a:ext>
              </a:extLst>
            </p:cNvPr>
            <p:cNvSpPr txBox="1"/>
            <p:nvPr/>
          </p:nvSpPr>
          <p:spPr>
            <a:xfrm>
              <a:off x="11511105" y="3320876"/>
              <a:ext cx="7961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(MHz)</a:t>
              </a:r>
              <a:endParaRPr lang="en-US" sz="16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934E77-7292-4BEA-AD9D-23FD53C20C61}"/>
                </a:ext>
              </a:extLst>
            </p:cNvPr>
            <p:cNvSpPr txBox="1"/>
            <p:nvPr/>
          </p:nvSpPr>
          <p:spPr>
            <a:xfrm rot="16200000">
              <a:off x="-792653" y="2059790"/>
              <a:ext cx="23775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Frequency Response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(Normalized)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094CF7C-99D0-4A1F-9957-503B18B02D18}"/>
              </a:ext>
            </a:extLst>
          </p:cNvPr>
          <p:cNvSpPr/>
          <p:nvPr/>
        </p:nvSpPr>
        <p:spPr>
          <a:xfrm>
            <a:off x="581115" y="971080"/>
            <a:ext cx="7473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 2: Non-ideal spike-train filter in practice.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7B9F5-B5B3-4004-B009-9C5E3016C30B}"/>
              </a:ext>
            </a:extLst>
          </p:cNvPr>
          <p:cNvGrpSpPr/>
          <p:nvPr/>
        </p:nvGrpSpPr>
        <p:grpSpPr>
          <a:xfrm>
            <a:off x="5279544" y="4005075"/>
            <a:ext cx="1853391" cy="2141528"/>
            <a:chOff x="7189843" y="3806956"/>
            <a:chExt cx="1853391" cy="2141528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9C925EF7-BBCB-408E-A4BF-0A672FFC48FE}"/>
                </a:ext>
              </a:extLst>
            </p:cNvPr>
            <p:cNvSpPr/>
            <p:nvPr/>
          </p:nvSpPr>
          <p:spPr>
            <a:xfrm>
              <a:off x="7363365" y="4805486"/>
              <a:ext cx="335694" cy="114299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BB773EA9-99D5-4807-89C3-AB505A887537}"/>
                </a:ext>
              </a:extLst>
            </p:cNvPr>
            <p:cNvSpPr/>
            <p:nvPr/>
          </p:nvSpPr>
          <p:spPr>
            <a:xfrm rot="2088004">
              <a:off x="7568233" y="4482630"/>
              <a:ext cx="138409" cy="257838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19CE483-C78D-4589-8F82-D98F87455024}"/>
                </a:ext>
              </a:extLst>
            </p:cNvPr>
            <p:cNvSpPr txBox="1"/>
            <p:nvPr/>
          </p:nvSpPr>
          <p:spPr>
            <a:xfrm>
              <a:off x="7189843" y="3806956"/>
              <a:ext cx="18533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Frequency Collision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D83182-A2DB-4DD0-BCE7-B8ACE7A3AEEB}"/>
              </a:ext>
            </a:extLst>
          </p:cNvPr>
          <p:cNvGrpSpPr/>
          <p:nvPr/>
        </p:nvGrpSpPr>
        <p:grpSpPr>
          <a:xfrm>
            <a:off x="6962434" y="4026884"/>
            <a:ext cx="1298868" cy="2122896"/>
            <a:chOff x="6692734" y="4026884"/>
            <a:chExt cx="1298868" cy="21228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8397A3-CADA-4A5F-B82D-2FFA2D5CD300}"/>
                </a:ext>
              </a:extLst>
            </p:cNvPr>
            <p:cNvGrpSpPr/>
            <p:nvPr/>
          </p:nvGrpSpPr>
          <p:grpSpPr>
            <a:xfrm>
              <a:off x="6692734" y="4026884"/>
              <a:ext cx="1298868" cy="2122896"/>
              <a:chOff x="7960099" y="4119426"/>
              <a:chExt cx="1298868" cy="212289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1C38760A-D349-448B-AF09-F176EAAE60F6}"/>
                  </a:ext>
                </a:extLst>
              </p:cNvPr>
              <p:cNvSpPr/>
              <p:nvPr/>
            </p:nvSpPr>
            <p:spPr>
              <a:xfrm>
                <a:off x="8440369" y="5099322"/>
                <a:ext cx="338328" cy="1143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C2FD91-763D-4A1E-B141-98C3C1247F79}"/>
                  </a:ext>
                </a:extLst>
              </p:cNvPr>
              <p:cNvSpPr txBox="1"/>
              <p:nvPr/>
            </p:nvSpPr>
            <p:spPr>
              <a:xfrm>
                <a:off x="7960099" y="4119426"/>
                <a:ext cx="12988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 in Collision</a:t>
                </a:r>
              </a:p>
            </p:txBody>
          </p:sp>
        </p:grpSp>
        <p:sp>
          <p:nvSpPr>
            <p:cNvPr id="120" name="Arrow: Down 119">
              <a:extLst>
                <a:ext uri="{FF2B5EF4-FFF2-40B4-BE49-F238E27FC236}">
                  <a16:creationId xmlns:a16="http://schemas.microsoft.com/office/drawing/2014/main" id="{5F1FB97B-118B-4B8F-A73B-46513F412D44}"/>
                </a:ext>
              </a:extLst>
            </p:cNvPr>
            <p:cNvSpPr/>
            <p:nvPr/>
          </p:nvSpPr>
          <p:spPr>
            <a:xfrm>
              <a:off x="7272963" y="4677010"/>
              <a:ext cx="138409" cy="257838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EDFC7A2-053A-47F4-A471-68000A8033EE}"/>
              </a:ext>
            </a:extLst>
          </p:cNvPr>
          <p:cNvSpPr/>
          <p:nvPr/>
        </p:nvSpPr>
        <p:spPr>
          <a:xfrm>
            <a:off x="0" y="2735885"/>
            <a:ext cx="12192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sampling rates exhibit frequency collisions between different spikes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5CD3-1B70-4F70-9BA7-725AD962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53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computer&#10;&#10;Description automatically generated">
            <a:extLst>
              <a:ext uri="{FF2B5EF4-FFF2-40B4-BE49-F238E27FC236}">
                <a16:creationId xmlns:a16="http://schemas.microsoft.com/office/drawing/2014/main" id="{61B4E9E3-6096-478D-8863-472594B21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9" r="1809" b="15768"/>
          <a:stretch/>
        </p:blipFill>
        <p:spPr>
          <a:xfrm>
            <a:off x="2703750" y="1198115"/>
            <a:ext cx="8978633" cy="51286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A64C95-DFCA-48BC-A4C7-699EE736962A}"/>
              </a:ext>
            </a:extLst>
          </p:cNvPr>
          <p:cNvSpPr/>
          <p:nvPr/>
        </p:nvSpPr>
        <p:spPr>
          <a:xfrm>
            <a:off x="2703750" y="4283918"/>
            <a:ext cx="1381125" cy="2042815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C22F2A7-94C0-40C7-868C-80E0FA1F646B}"/>
              </a:ext>
            </a:extLst>
          </p:cNvPr>
          <p:cNvSpPr/>
          <p:nvPr/>
        </p:nvSpPr>
        <p:spPr>
          <a:xfrm>
            <a:off x="2703750" y="2455118"/>
            <a:ext cx="1295400" cy="628650"/>
          </a:xfrm>
          <a:prstGeom prst="triangle">
            <a:avLst>
              <a:gd name="adj" fmla="val 0"/>
            </a:avLst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812A7-45BD-46B8-8C73-B73E835DC5E0}"/>
              </a:ext>
            </a:extLst>
          </p:cNvPr>
          <p:cNvSpPr txBox="1"/>
          <p:nvPr/>
        </p:nvSpPr>
        <p:spPr>
          <a:xfrm>
            <a:off x="4219526" y="1198115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TX USRPs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CB10F3-823E-4E3F-AF92-4D7D36BAA610}"/>
              </a:ext>
            </a:extLst>
          </p:cNvPr>
          <p:cNvCxnSpPr>
            <a:cxnSpLocks/>
          </p:cNvCxnSpPr>
          <p:nvPr/>
        </p:nvCxnSpPr>
        <p:spPr>
          <a:xfrm flipH="1">
            <a:off x="4351575" y="1659780"/>
            <a:ext cx="578243" cy="43338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D2C363-7469-475F-B83F-BABBE812C545}"/>
              </a:ext>
            </a:extLst>
          </p:cNvPr>
          <p:cNvSpPr txBox="1"/>
          <p:nvPr/>
        </p:nvSpPr>
        <p:spPr>
          <a:xfrm>
            <a:off x="9970979" y="5250110"/>
            <a:ext cx="142058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TX USRPs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A8A2AD-9759-45B8-97A6-96D4510FDABE}"/>
              </a:ext>
            </a:extLst>
          </p:cNvPr>
          <p:cNvSpPr txBox="1"/>
          <p:nvPr/>
        </p:nvSpPr>
        <p:spPr>
          <a:xfrm>
            <a:off x="10261802" y="1993452"/>
            <a:ext cx="1420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TX USRPs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A80EC7-C444-4D1A-B371-C066845F1AD7}"/>
              </a:ext>
            </a:extLst>
          </p:cNvPr>
          <p:cNvSpPr txBox="1"/>
          <p:nvPr/>
        </p:nvSpPr>
        <p:spPr>
          <a:xfrm>
            <a:off x="6553596" y="1631503"/>
            <a:ext cx="162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S</a:t>
            </a:r>
            <a:r>
              <a:rPr lang="en-US" sz="2400" b="1" baseline="30000" dirty="0">
                <a:solidFill>
                  <a:srgbClr val="C00000"/>
                </a:solidFill>
                <a:latin typeface="Arial Narrow" panose="020B0606020202030204" pitchFamily="34" charset="0"/>
              </a:rPr>
              <a:t>3</a:t>
            </a:r>
            <a:r>
              <a:rPr lang="en-US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 Receiver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FA3D18-3224-4411-AA97-A5A5777FAF4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247861" y="2093168"/>
            <a:ext cx="116214" cy="46166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C62E28-4174-4357-9E87-89182A5EB728}"/>
              </a:ext>
            </a:extLst>
          </p:cNvPr>
          <p:cNvCxnSpPr>
            <a:cxnSpLocks/>
          </p:cNvCxnSpPr>
          <p:nvPr/>
        </p:nvCxnSpPr>
        <p:spPr>
          <a:xfrm>
            <a:off x="7038585" y="4283918"/>
            <a:ext cx="267382" cy="1119486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2FB7A-81E6-4AB2-9603-8DDCC1F2003E}"/>
              </a:ext>
            </a:extLst>
          </p:cNvPr>
          <p:cNvCxnSpPr>
            <a:cxnSpLocks noChangeAspect="1"/>
          </p:cNvCxnSpPr>
          <p:nvPr/>
        </p:nvCxnSpPr>
        <p:spPr>
          <a:xfrm rot="21327366">
            <a:off x="4525848" y="2111814"/>
            <a:ext cx="1737360" cy="408547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B976F1-C0FB-42FB-B773-017977E1F674}"/>
              </a:ext>
            </a:extLst>
          </p:cNvPr>
          <p:cNvCxnSpPr>
            <a:cxnSpLocks/>
          </p:cNvCxnSpPr>
          <p:nvPr/>
        </p:nvCxnSpPr>
        <p:spPr>
          <a:xfrm flipV="1">
            <a:off x="8144430" y="2198585"/>
            <a:ext cx="1051560" cy="513064"/>
          </a:xfrm>
          <a:prstGeom prst="straightConnector1">
            <a:avLst/>
          </a:prstGeom>
          <a:ln w="47625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789224-986E-4B75-A262-DE829C270276}"/>
              </a:ext>
            </a:extLst>
          </p:cNvPr>
          <p:cNvSpPr txBox="1"/>
          <p:nvPr/>
        </p:nvSpPr>
        <p:spPr>
          <a:xfrm rot="470174">
            <a:off x="5202786" y="201737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2.2m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7B50DF-6658-4149-80B9-6653BE9D19D9}"/>
              </a:ext>
            </a:extLst>
          </p:cNvPr>
          <p:cNvSpPr txBox="1"/>
          <p:nvPr/>
        </p:nvSpPr>
        <p:spPr>
          <a:xfrm>
            <a:off x="6654185" y="445217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2m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653C26-B82A-43B6-B34E-8CC0DF1F4F2C}"/>
              </a:ext>
            </a:extLst>
          </p:cNvPr>
          <p:cNvSpPr txBox="1"/>
          <p:nvPr/>
        </p:nvSpPr>
        <p:spPr>
          <a:xfrm rot="19865517">
            <a:off x="7951982" y="22062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2.1m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329015-9F2A-4869-9BBA-E54AA84DF969}"/>
              </a:ext>
            </a:extLst>
          </p:cNvPr>
          <p:cNvSpPr/>
          <p:nvPr/>
        </p:nvSpPr>
        <p:spPr>
          <a:xfrm>
            <a:off x="3175226" y="1993452"/>
            <a:ext cx="450036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>
              <a:rot lat="666038" lon="19125479" rev="121901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6B7588-232A-4A6B-BBBC-C94600A7F295}"/>
              </a:ext>
            </a:extLst>
          </p:cNvPr>
          <p:cNvSpPr/>
          <p:nvPr/>
        </p:nvSpPr>
        <p:spPr>
          <a:xfrm>
            <a:off x="9548454" y="4753354"/>
            <a:ext cx="168582" cy="681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39E68A-37B4-4E1C-BCCE-92FCB6FCC566}"/>
              </a:ext>
            </a:extLst>
          </p:cNvPr>
          <p:cNvSpPr/>
          <p:nvPr/>
        </p:nvSpPr>
        <p:spPr>
          <a:xfrm>
            <a:off x="10309895" y="4929504"/>
            <a:ext cx="203778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71C76-BD71-4382-A39F-E43A4E21835B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9870301" y="2057550"/>
            <a:ext cx="391501" cy="1667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6B94ED-989E-477D-B973-E2464A28856F}"/>
              </a:ext>
            </a:extLst>
          </p:cNvPr>
          <p:cNvCxnSpPr>
            <a:cxnSpLocks/>
          </p:cNvCxnSpPr>
          <p:nvPr/>
        </p:nvCxnSpPr>
        <p:spPr>
          <a:xfrm flipH="1" flipV="1">
            <a:off x="9894347" y="4984720"/>
            <a:ext cx="153264" cy="3206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16C59EAB-2996-4595-A382-877AF2CD31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5"/>
          <a:stretch/>
        </p:blipFill>
        <p:spPr>
          <a:xfrm>
            <a:off x="2556348" y="2854783"/>
            <a:ext cx="3642257" cy="352081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E92340-F9E1-4D27-B17A-37D370AF237A}"/>
              </a:ext>
            </a:extLst>
          </p:cNvPr>
          <p:cNvCxnSpPr>
            <a:cxnSpLocks/>
          </p:cNvCxnSpPr>
          <p:nvPr/>
        </p:nvCxnSpPr>
        <p:spPr>
          <a:xfrm flipV="1">
            <a:off x="2703750" y="2452014"/>
            <a:ext cx="3849846" cy="39032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33DB43-10C8-4C3D-A451-1B7BEDD0D600}"/>
              </a:ext>
            </a:extLst>
          </p:cNvPr>
          <p:cNvCxnSpPr>
            <a:cxnSpLocks/>
          </p:cNvCxnSpPr>
          <p:nvPr/>
        </p:nvCxnSpPr>
        <p:spPr>
          <a:xfrm flipV="1">
            <a:off x="6198605" y="2937371"/>
            <a:ext cx="1532015" cy="338936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0D7E4FA-BD75-4DAF-A713-BB7489CE85A0}"/>
              </a:ext>
            </a:extLst>
          </p:cNvPr>
          <p:cNvSpPr/>
          <p:nvPr/>
        </p:nvSpPr>
        <p:spPr>
          <a:xfrm>
            <a:off x="3904134" y="2914507"/>
            <a:ext cx="352425" cy="315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A01568B-70D4-4673-83FA-1AE4A0CB40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Using Spectrum Sensing Testbed</a:t>
            </a:r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292998DF-A88C-804D-877D-611906B3D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59" b="33939"/>
          <a:stretch/>
        </p:blipFill>
        <p:spPr>
          <a:xfrm>
            <a:off x="444459" y="1086295"/>
            <a:ext cx="2035257" cy="2323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37D5EF-5A62-9445-AC00-40345DB515BA}"/>
              </a:ext>
            </a:extLst>
          </p:cNvPr>
          <p:cNvSpPr/>
          <p:nvPr/>
        </p:nvSpPr>
        <p:spPr>
          <a:xfrm>
            <a:off x="2501679" y="2854784"/>
            <a:ext cx="288414" cy="2291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D93720-63FB-8B4B-B06C-EFDA8D7A083B}"/>
              </a:ext>
            </a:extLst>
          </p:cNvPr>
          <p:cNvSpPr/>
          <p:nvPr/>
        </p:nvSpPr>
        <p:spPr>
          <a:xfrm rot="120000" flipH="1">
            <a:off x="2704635" y="3649580"/>
            <a:ext cx="161476" cy="841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363F852-8BEA-DF48-926B-EEE570A4D8AD}"/>
              </a:ext>
            </a:extLst>
          </p:cNvPr>
          <p:cNvSpPr/>
          <p:nvPr/>
        </p:nvSpPr>
        <p:spPr>
          <a:xfrm>
            <a:off x="2494053" y="1213016"/>
            <a:ext cx="209698" cy="2196279"/>
          </a:xfrm>
          <a:prstGeom prst="rightBrace">
            <a:avLst>
              <a:gd name="adj1" fmla="val 37112"/>
              <a:gd name="adj2" fmla="val 91449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13D4E-04FD-42F4-9F79-24F12CE3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5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6286B4E-D030-4031-9EBD-A16980775F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952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 Detection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3784A-738C-40A4-B7A2-4F37ED6C344B}"/>
              </a:ext>
            </a:extLst>
          </p:cNvPr>
          <p:cNvSpPr txBox="1"/>
          <p:nvPr/>
        </p:nvSpPr>
        <p:spPr>
          <a:xfrm>
            <a:off x="1413250" y="1069699"/>
            <a:ext cx="10136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False Positive Rate: Percentage of empty bands that S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incorrectly reports as occupied.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False Negative Rate: Percentage of occupied bands that S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incorrectly reports as empty.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0C9C3-86A4-0B45-B81A-ACC5A1CEB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30" y="2124355"/>
            <a:ext cx="5374825" cy="3224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2">
                <a:extLst>
                  <a:ext uri="{FF2B5EF4-FFF2-40B4-BE49-F238E27FC236}">
                    <a16:creationId xmlns:a16="http://schemas.microsoft.com/office/drawing/2014/main" id="{D5264480-12FE-4450-8D86-7EF9DE0B36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436963"/>
                  </p:ext>
                </p:extLst>
              </p:nvPr>
            </p:nvGraphicFramePr>
            <p:xfrm>
              <a:off x="6480050" y="2726545"/>
              <a:ext cx="5102352" cy="212344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36192">
                      <a:extLst>
                        <a:ext uri="{9D8B030D-6E8A-4147-A177-3AD203B41FA5}">
                          <a16:colId xmlns:a16="http://schemas.microsoft.com/office/drawing/2014/main" val="3443643359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937419636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709557245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2570762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15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BigBand</a:t>
                          </a:r>
                          <a:endParaRPr lang="en-US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0.38%+14% (unresolved)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N/A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N/A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314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D-</a:t>
                          </a: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BigBand</a:t>
                          </a:r>
                          <a:endParaRPr lang="en-US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0.95%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1.75%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oMath>
                          </a14:m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95637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SweepSense</a:t>
                          </a:r>
                          <a:endParaRPr lang="en-US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4.88%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13.09%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13.76%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6499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u="none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u="non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u="non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2.47%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85561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2">
                <a:extLst>
                  <a:ext uri="{FF2B5EF4-FFF2-40B4-BE49-F238E27FC236}">
                    <a16:creationId xmlns:a16="http://schemas.microsoft.com/office/drawing/2014/main" id="{D5264480-12FE-4450-8D86-7EF9DE0B36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436963"/>
                  </p:ext>
                </p:extLst>
              </p:nvPr>
            </p:nvGraphicFramePr>
            <p:xfrm>
              <a:off x="6480050" y="2726545"/>
              <a:ext cx="5102352" cy="212344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36192">
                      <a:extLst>
                        <a:ext uri="{9D8B030D-6E8A-4147-A177-3AD203B41FA5}">
                          <a16:colId xmlns:a16="http://schemas.microsoft.com/office/drawing/2014/main" val="3443643359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937419636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709557245"/>
                        </a:ext>
                      </a:extLst>
                    </a:gridCol>
                    <a:gridCol w="1051560">
                      <a:extLst>
                        <a:ext uri="{9D8B030D-6E8A-4147-A177-3AD203B41FA5}">
                          <a16:colId xmlns:a16="http://schemas.microsoft.com/office/drawing/2014/main" val="12570762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156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BigBand</a:t>
                          </a:r>
                          <a:endParaRPr lang="en-US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0.38%+14% (unresolved)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N/A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N/A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8314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D-</a:t>
                          </a: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BigBand</a:t>
                          </a:r>
                          <a:endParaRPr lang="en-US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5172" t="-282759" r="-143966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86747" t="-282759" r="-101205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86747" t="-282759" r="-1205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95637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SweepSense</a:t>
                          </a:r>
                          <a:endParaRPr lang="en-US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4.88%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13.09%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13.76%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6499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</a:t>
                          </a:r>
                          <a:r>
                            <a:rPr lang="en-US" b="0" baseline="300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u="none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u="non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1.29%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u="non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2.47%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85561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508AE-A10E-4A91-A3C4-36E53593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6268DF-FE50-428C-A8DB-EE14A59A3362}"/>
              </a:ext>
            </a:extLst>
          </p:cNvPr>
          <p:cNvSpPr txBox="1"/>
          <p:nvPr/>
        </p:nvSpPr>
        <p:spPr>
          <a:xfrm>
            <a:off x="6547181" y="2238445"/>
            <a:ext cx="504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Against State-of-the-Art Prior 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759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029949-7D6A-4FE4-8544-C718B15ED902}"/>
              </a:ext>
            </a:extLst>
          </p:cNvPr>
          <p:cNvSpPr txBox="1"/>
          <p:nvPr/>
        </p:nvSpPr>
        <p:spPr>
          <a:xfrm>
            <a:off x="4138285" y="5080415"/>
            <a:ext cx="3915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Spectrum Analyzer Ground Truth</a:t>
            </a:r>
          </a:p>
        </p:txBody>
      </p:sp>
      <p:pic>
        <p:nvPicPr>
          <p:cNvPr id="13" name="Picture 12" descr="A picture containing sitting&#10;&#10;Description automatically generated">
            <a:extLst>
              <a:ext uri="{FF2B5EF4-FFF2-40B4-BE49-F238E27FC236}">
                <a16:creationId xmlns:a16="http://schemas.microsoft.com/office/drawing/2014/main" id="{4C5BD72B-EE7D-45EF-8600-DAD046E5E8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2" r="591"/>
          <a:stretch/>
        </p:blipFill>
        <p:spPr>
          <a:xfrm>
            <a:off x="-25087734" y="12535887"/>
            <a:ext cx="12591288" cy="6315318"/>
          </a:xfrm>
          <a:prstGeom prst="rect">
            <a:avLst/>
          </a:prstGeom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1AE6B6D6-D1DF-451D-BA97-7633A5C0CFCA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r="1446"/>
          <a:stretch/>
        </p:blipFill>
        <p:spPr>
          <a:xfrm>
            <a:off x="-12680798" y="12728547"/>
            <a:ext cx="9918518" cy="61186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C8234E-6E4C-4BBC-957C-AE742BDDDB9B}"/>
              </a:ext>
            </a:extLst>
          </p:cNvPr>
          <p:cNvSpPr txBox="1"/>
          <p:nvPr/>
        </p:nvSpPr>
        <p:spPr>
          <a:xfrm>
            <a:off x="13330379" y="754380"/>
            <a:ext cx="1066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GHz</a:t>
            </a:r>
            <a:endParaRPr lang="en-US" sz="2400" dirty="0">
              <a:latin typeface="Arial Nova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A08587-3913-49FC-8FD5-23C74B82BC61}"/>
              </a:ext>
            </a:extLst>
          </p:cNvPr>
          <p:cNvSpPr txBox="1"/>
          <p:nvPr/>
        </p:nvSpPr>
        <p:spPr>
          <a:xfrm>
            <a:off x="13757130" y="1831166"/>
            <a:ext cx="853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714AE0-7643-4109-8B95-A6EAF66CA3B9}"/>
              </a:ext>
            </a:extLst>
          </p:cNvPr>
          <p:cNvSpPr txBox="1"/>
          <p:nvPr/>
        </p:nvSpPr>
        <p:spPr>
          <a:xfrm>
            <a:off x="15236390" y="1761815"/>
            <a:ext cx="853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5AB4B9-52D6-48B6-B0FC-FD2F0190D74E}"/>
              </a:ext>
            </a:extLst>
          </p:cNvPr>
          <p:cNvSpPr txBox="1"/>
          <p:nvPr/>
        </p:nvSpPr>
        <p:spPr>
          <a:xfrm>
            <a:off x="12903629" y="4261789"/>
            <a:ext cx="853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en-US" sz="36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2C306E5-C078-459A-B823-F1469ED83553}"/>
              </a:ext>
            </a:extLst>
          </p:cNvPr>
          <p:cNvCxnSpPr>
            <a:cxnSpLocks/>
          </p:cNvCxnSpPr>
          <p:nvPr/>
        </p:nvCxnSpPr>
        <p:spPr>
          <a:xfrm>
            <a:off x="-12264310" y="3740235"/>
            <a:ext cx="1828800" cy="0"/>
          </a:xfrm>
          <a:prstGeom prst="line">
            <a:avLst/>
          </a:prstGeom>
          <a:ln w="254000">
            <a:solidFill>
              <a:srgbClr val="0705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1F02A6-3480-4F7D-95B9-AD641ED40C92}"/>
              </a:ext>
            </a:extLst>
          </p:cNvPr>
          <p:cNvCxnSpPr>
            <a:cxnSpLocks/>
          </p:cNvCxnSpPr>
          <p:nvPr/>
        </p:nvCxnSpPr>
        <p:spPr>
          <a:xfrm>
            <a:off x="-12264310" y="4581150"/>
            <a:ext cx="1828800" cy="0"/>
          </a:xfrm>
          <a:prstGeom prst="line">
            <a:avLst/>
          </a:prstGeom>
          <a:ln w="254000">
            <a:solidFill>
              <a:srgbClr val="BF4E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DE7E9A3-51BA-409E-8003-FADCD790E1F4}"/>
              </a:ext>
            </a:extLst>
          </p:cNvPr>
          <p:cNvSpPr txBox="1"/>
          <p:nvPr/>
        </p:nvSpPr>
        <p:spPr>
          <a:xfrm>
            <a:off x="-9793815" y="3417070"/>
            <a:ext cx="5314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Power Spectral Density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5D0DDE-C4AC-44E2-B395-06AB012DD29E}"/>
              </a:ext>
            </a:extLst>
          </p:cNvPr>
          <p:cNvSpPr txBox="1"/>
          <p:nvPr/>
        </p:nvSpPr>
        <p:spPr>
          <a:xfrm>
            <a:off x="-9599858" y="450643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Spike Occupancy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535BE29-C6FF-42D6-9C59-4F1F69B7E9A2}"/>
              </a:ext>
            </a:extLst>
          </p:cNvPr>
          <p:cNvSpPr txBox="1">
            <a:spLocks/>
          </p:cNvSpPr>
          <p:nvPr/>
        </p:nvSpPr>
        <p:spPr>
          <a:xfrm>
            <a:off x="-10395" y="0"/>
            <a:ext cx="12199347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S</a:t>
            </a:r>
            <a:r>
              <a:rPr lang="en-US" sz="4000" baseline="30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Capture Power Spectral Density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0001BF-168F-4807-976F-DF8972A8407F}"/>
              </a:ext>
            </a:extLst>
          </p:cNvPr>
          <p:cNvSpPr txBox="1"/>
          <p:nvPr/>
        </p:nvSpPr>
        <p:spPr>
          <a:xfrm>
            <a:off x="4252560" y="817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256B0F-6B96-4872-9BA7-C90A406C7A41}"/>
              </a:ext>
            </a:extLst>
          </p:cNvPr>
          <p:cNvGrpSpPr/>
          <p:nvPr/>
        </p:nvGrpSpPr>
        <p:grpSpPr>
          <a:xfrm>
            <a:off x="84518" y="914400"/>
            <a:ext cx="3284727" cy="4145555"/>
            <a:chOff x="7708" y="970829"/>
            <a:chExt cx="3284727" cy="4145555"/>
          </a:xfrm>
        </p:grpSpPr>
        <p:pic>
          <p:nvPicPr>
            <p:cNvPr id="31" name="Picture 3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FB6D7FB0-6FBD-4F2D-A3C0-CB2192347B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" t="15111" r="889" b="-1"/>
            <a:stretch/>
          </p:blipFill>
          <p:spPr>
            <a:xfrm>
              <a:off x="424760" y="3447024"/>
              <a:ext cx="2755634" cy="1669360"/>
            </a:xfrm>
            <a:prstGeom prst="rect">
              <a:avLst/>
            </a:prstGeom>
          </p:spPr>
        </p:pic>
        <p:pic>
          <p:nvPicPr>
            <p:cNvPr id="16" name="Picture 15" descr="A picture containing sitting, table, room, parked&#10;&#10;Description automatically generated">
              <a:extLst>
                <a:ext uri="{FF2B5EF4-FFF2-40B4-BE49-F238E27FC236}">
                  <a16:creationId xmlns:a16="http://schemas.microsoft.com/office/drawing/2014/main" id="{D44E04C2-5D96-484A-B1CC-47C2D25A8D53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8"/>
            <a:stretch/>
          </p:blipFill>
          <p:spPr>
            <a:xfrm>
              <a:off x="7708" y="1240351"/>
              <a:ext cx="3284727" cy="18345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EF1AC2-DB05-481F-BA5C-FF9C33983F3E}"/>
                </a:ext>
              </a:extLst>
            </p:cNvPr>
            <p:cNvSpPr txBox="1"/>
            <p:nvPr/>
          </p:nvSpPr>
          <p:spPr>
            <a:xfrm>
              <a:off x="601077" y="970829"/>
              <a:ext cx="242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Testbed 1.8~2.4 GHz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51D5C0-5046-47C0-8D72-2637AC331627}"/>
              </a:ext>
            </a:extLst>
          </p:cNvPr>
          <p:cNvGrpSpPr/>
          <p:nvPr/>
        </p:nvGrpSpPr>
        <p:grpSpPr>
          <a:xfrm>
            <a:off x="3330535" y="914400"/>
            <a:ext cx="2957490" cy="4185626"/>
            <a:chOff x="3292435" y="970829"/>
            <a:chExt cx="2957490" cy="4185626"/>
          </a:xfrm>
        </p:grpSpPr>
        <p:pic>
          <p:nvPicPr>
            <p:cNvPr id="9" name="Picture 8" descr="A picture containing green&#10;&#10;Description automatically generated">
              <a:extLst>
                <a:ext uri="{FF2B5EF4-FFF2-40B4-BE49-F238E27FC236}">
                  <a16:creationId xmlns:a16="http://schemas.microsoft.com/office/drawing/2014/main" id="{3D37CAEB-F3E2-41A8-B265-A7BE9EBCD803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"/>
            <a:stretch/>
          </p:blipFill>
          <p:spPr>
            <a:xfrm>
              <a:off x="3350195" y="3447024"/>
              <a:ext cx="2715768" cy="1709431"/>
            </a:xfrm>
            <a:prstGeom prst="rect">
              <a:avLst/>
            </a:prstGeom>
          </p:spPr>
        </p:pic>
        <p:pic>
          <p:nvPicPr>
            <p:cNvPr id="4" name="Picture 3" descr="A picture containing sitting, table, computer, desk&#10;&#10;Description automatically generated">
              <a:extLst>
                <a:ext uri="{FF2B5EF4-FFF2-40B4-BE49-F238E27FC236}">
                  <a16:creationId xmlns:a16="http://schemas.microsoft.com/office/drawing/2014/main" id="{56FECA57-0179-4B88-9419-8E05BEBFA2EF}"/>
                </a:ext>
              </a:extLst>
            </p:cNvPr>
            <p:cNvPicPr>
              <a:picLocks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7" r="4017"/>
            <a:stretch/>
          </p:blipFill>
          <p:spPr>
            <a:xfrm>
              <a:off x="3292435" y="1240351"/>
              <a:ext cx="2957490" cy="183451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1C924B-E221-4108-AFD8-2CDB6ABA6A9F}"/>
                </a:ext>
              </a:extLst>
            </p:cNvPr>
            <p:cNvSpPr txBox="1"/>
            <p:nvPr/>
          </p:nvSpPr>
          <p:spPr>
            <a:xfrm>
              <a:off x="3516086" y="970829"/>
              <a:ext cx="2383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Outdoor 1.8~2.4 GHz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AD77A4-11A1-437A-8299-E40D0CBC6EEA}"/>
              </a:ext>
            </a:extLst>
          </p:cNvPr>
          <p:cNvGrpSpPr/>
          <p:nvPr/>
        </p:nvGrpSpPr>
        <p:grpSpPr>
          <a:xfrm>
            <a:off x="6096000" y="914400"/>
            <a:ext cx="6096000" cy="4166015"/>
            <a:chOff x="6096000" y="970829"/>
            <a:chExt cx="6096000" cy="4166015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36C5129-CEF6-4DD1-A4BF-84E3F2C32298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7280" y="1240351"/>
              <a:ext cx="3474720" cy="1834515"/>
            </a:xfrm>
            <a:prstGeom prst="rect">
              <a:avLst/>
            </a:prstGeom>
          </p:spPr>
        </p:pic>
        <p:pic>
          <p:nvPicPr>
            <p:cNvPr id="6" name="Picture 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604D423-7E78-44F7-BA5B-093FA63C8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197" y="3447024"/>
              <a:ext cx="2745958" cy="1689820"/>
            </a:xfrm>
            <a:prstGeom prst="rect">
              <a:avLst/>
            </a:prstGeom>
          </p:spPr>
        </p:pic>
        <p:pic>
          <p:nvPicPr>
            <p:cNvPr id="8" name="Picture 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CF6B655-0A57-47D5-8E02-1CEAEB9D0D4D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915" y="3447024"/>
              <a:ext cx="2790865" cy="1689820"/>
            </a:xfrm>
            <a:prstGeom prst="rect">
              <a:avLst/>
            </a:prstGeom>
          </p:spPr>
        </p:pic>
        <p:pic>
          <p:nvPicPr>
            <p:cNvPr id="7" name="Picture 6" descr="A picture containing sitting, computer, table&#10;&#10;Description automatically generated">
              <a:extLst>
                <a:ext uri="{FF2B5EF4-FFF2-40B4-BE49-F238E27FC236}">
                  <a16:creationId xmlns:a16="http://schemas.microsoft.com/office/drawing/2014/main" id="{75D9A136-542F-47D1-B60C-9C788B7C1390}"/>
                </a:ext>
              </a:extLst>
            </p:cNvPr>
            <p:cNvPicPr>
              <a:picLocks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9" r="5472"/>
            <a:stretch/>
          </p:blipFill>
          <p:spPr>
            <a:xfrm>
              <a:off x="6096000" y="1240351"/>
              <a:ext cx="3000347" cy="183451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CE227D-FDF4-4ABE-A987-62B774EEF2C3}"/>
                </a:ext>
              </a:extLst>
            </p:cNvPr>
            <p:cNvSpPr txBox="1"/>
            <p:nvPr/>
          </p:nvSpPr>
          <p:spPr>
            <a:xfrm>
              <a:off x="9516132" y="970829"/>
              <a:ext cx="2012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Indoor 5.4~6 GHz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F137A7-BD50-4C38-9163-1577F9DCBF4F}"/>
                </a:ext>
              </a:extLst>
            </p:cNvPr>
            <p:cNvSpPr txBox="1"/>
            <p:nvPr/>
          </p:nvSpPr>
          <p:spPr>
            <a:xfrm>
              <a:off x="6517122" y="970829"/>
              <a:ext cx="2204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Indoor 2.1~2.7 GHz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6F9B113-8F40-4EFA-9FBF-F087CD468D71}"/>
              </a:ext>
            </a:extLst>
          </p:cNvPr>
          <p:cNvSpPr/>
          <p:nvPr/>
        </p:nvSpPr>
        <p:spPr>
          <a:xfrm>
            <a:off x="0" y="5852160"/>
            <a:ext cx="1219200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 frequency sampling and sweeping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B36958-CCA0-4104-9056-6C2EE1ED5FF8}"/>
              </a:ext>
            </a:extLst>
          </p:cNvPr>
          <p:cNvSpPr txBox="1"/>
          <p:nvPr/>
        </p:nvSpPr>
        <p:spPr>
          <a:xfrm>
            <a:off x="3691345" y="2875270"/>
            <a:ext cx="4809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Power Spectrum Density Captured by S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46721-0DF3-44D7-856B-A52BF35C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3A428-0ADA-5048-A12E-D179F471C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660" y="1097281"/>
            <a:ext cx="9740825" cy="44824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Spectrum Sensing Spike-Train: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Efficient real-time wideband spectrum sensing mechanism.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work in densely occupied spectrum.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Leverages RF MEMS filtering solution to enable sampling the spectrum along the frequency axis.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extended to capture power spectral density.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32A591-B059-42E4-B993-B1280E0CD5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952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CF1EDC-E75F-4B3D-8E2F-4ED1E4A0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C37A5-4B1A-A644-B175-6B58895D8B84}"/>
              </a:ext>
            </a:extLst>
          </p:cNvPr>
          <p:cNvSpPr txBox="1"/>
          <p:nvPr/>
        </p:nvSpPr>
        <p:spPr>
          <a:xfrm>
            <a:off x="2917933" y="5769827"/>
            <a:ext cx="63530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more details, please check out our paper: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https://www.usenix.org/conference/nsdi21/presentation/guan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1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B59A8A3-7EFD-4D31-9344-04857600C1A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in the Wireless Spectrum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22B6052-183B-4F8E-AF73-2289B6DB5FB3}"/>
              </a:ext>
            </a:extLst>
          </p:cNvPr>
          <p:cNvGrpSpPr/>
          <p:nvPr/>
        </p:nvGrpSpPr>
        <p:grpSpPr>
          <a:xfrm>
            <a:off x="403754" y="2066984"/>
            <a:ext cx="10821459" cy="461665"/>
            <a:chOff x="66415" y="3373960"/>
            <a:chExt cx="10821459" cy="461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873145-1760-4AB6-849E-7DA8B0403CDD}"/>
                </a:ext>
              </a:extLst>
            </p:cNvPr>
            <p:cNvSpPr/>
            <p:nvPr/>
          </p:nvSpPr>
          <p:spPr>
            <a:xfrm>
              <a:off x="2063322" y="3373960"/>
              <a:ext cx="88245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Released 1.2 GHz unlicensed spectrum in 6 GHz (Wi-Fi 6E)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F221D9-026D-4912-B94F-3C02332FEAF3}"/>
                </a:ext>
              </a:extLst>
            </p:cNvPr>
            <p:cNvSpPr/>
            <p:nvPr/>
          </p:nvSpPr>
          <p:spPr>
            <a:xfrm>
              <a:off x="66415" y="3404737"/>
              <a:ext cx="13404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latin typeface="Arial" panose="020B0604020202020204" pitchFamily="34" charset="0"/>
                  <a:cs typeface="Arial" panose="020B0604020202020204" pitchFamily="34" charset="0"/>
                </a:rPr>
                <a:t>April 2020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074B05-CC50-42D2-B753-031F481DCA9C}"/>
              </a:ext>
            </a:extLst>
          </p:cNvPr>
          <p:cNvGrpSpPr/>
          <p:nvPr/>
        </p:nvGrpSpPr>
        <p:grpSpPr>
          <a:xfrm>
            <a:off x="403754" y="3017667"/>
            <a:ext cx="10821457" cy="461665"/>
            <a:chOff x="66415" y="4405729"/>
            <a:chExt cx="10821457" cy="4616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2FBE98-107A-45EE-80BA-773935861024}"/>
                </a:ext>
              </a:extLst>
            </p:cNvPr>
            <p:cNvSpPr/>
            <p:nvPr/>
          </p:nvSpPr>
          <p:spPr>
            <a:xfrm>
              <a:off x="66415" y="4436506"/>
              <a:ext cx="17363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latin typeface="Arial" panose="020B0604020202020204" pitchFamily="34" charset="0"/>
                  <a:cs typeface="Arial" panose="020B0604020202020204" pitchFamily="34" charset="0"/>
                </a:rPr>
                <a:t>October 2020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F1E208-CD1D-4F66-AF42-3F112D748245}"/>
                </a:ext>
              </a:extLst>
            </p:cNvPr>
            <p:cNvSpPr/>
            <p:nvPr/>
          </p:nvSpPr>
          <p:spPr>
            <a:xfrm>
              <a:off x="2063321" y="4405729"/>
              <a:ext cx="882455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Expanded unlicensed wireless operations in TV White Spaces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C1FE163-16B6-405C-A0CF-D87C0D1DF25D}"/>
              </a:ext>
            </a:extLst>
          </p:cNvPr>
          <p:cNvGrpSpPr/>
          <p:nvPr/>
        </p:nvGrpSpPr>
        <p:grpSpPr>
          <a:xfrm>
            <a:off x="403754" y="1116301"/>
            <a:ext cx="10821459" cy="461665"/>
            <a:chOff x="66415" y="2200107"/>
            <a:chExt cx="10821459" cy="46166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7846F1-804F-4BC1-89AE-EC4D258A1838}"/>
                </a:ext>
              </a:extLst>
            </p:cNvPr>
            <p:cNvSpPr/>
            <p:nvPr/>
          </p:nvSpPr>
          <p:spPr>
            <a:xfrm>
              <a:off x="2063321" y="2200107"/>
              <a:ext cx="88245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Authorized full commercial deployment in 3.5 GHz CBRS band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351BC8B-4A84-4D8A-9ABD-D4322AEACC5C}"/>
                </a:ext>
              </a:extLst>
            </p:cNvPr>
            <p:cNvSpPr/>
            <p:nvPr/>
          </p:nvSpPr>
          <p:spPr>
            <a:xfrm>
              <a:off x="66415" y="2230884"/>
              <a:ext cx="1737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latin typeface="Arial" panose="020B0604020202020204" pitchFamily="34" charset="0"/>
                  <a:cs typeface="Arial" panose="020B0604020202020204" pitchFamily="34" charset="0"/>
                </a:rPr>
                <a:t>January 2020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8AD0A-57DC-40FE-9602-AE7B1F0AA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044" y="4082654"/>
            <a:ext cx="2415491" cy="241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BFEAD64-20DF-AC41-B81D-B1C550FA7BBB}"/>
              </a:ext>
            </a:extLst>
          </p:cNvPr>
          <p:cNvGrpSpPr/>
          <p:nvPr/>
        </p:nvGrpSpPr>
        <p:grpSpPr>
          <a:xfrm>
            <a:off x="1256970" y="3621025"/>
            <a:ext cx="4046206" cy="3031009"/>
            <a:chOff x="1567887" y="2089531"/>
            <a:chExt cx="5367880" cy="402107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B9E92A3-2165-E544-AC98-A0997065D083}"/>
                </a:ext>
              </a:extLst>
            </p:cNvPr>
            <p:cNvSpPr/>
            <p:nvPr/>
          </p:nvSpPr>
          <p:spPr>
            <a:xfrm>
              <a:off x="1567887" y="2089531"/>
              <a:ext cx="5367880" cy="408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Citizens Broadband Radio Service (CBRS) band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B013578-3281-3047-9869-B17FC8EE348E}"/>
                </a:ext>
              </a:extLst>
            </p:cNvPr>
            <p:cNvGrpSpPr/>
            <p:nvPr/>
          </p:nvGrpSpPr>
          <p:grpSpPr>
            <a:xfrm>
              <a:off x="2735562" y="2480605"/>
              <a:ext cx="2803510" cy="1152723"/>
              <a:chOff x="7564789" y="2219090"/>
              <a:chExt cx="2803510" cy="1152723"/>
            </a:xfrm>
          </p:grpSpPr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2870B1CE-6AD7-5840-A142-6EBA4FD1AA2B}"/>
                  </a:ext>
                </a:extLst>
              </p:cNvPr>
              <p:cNvSpPr/>
              <p:nvPr/>
            </p:nvSpPr>
            <p:spPr>
              <a:xfrm>
                <a:off x="7564789" y="2219090"/>
                <a:ext cx="2765160" cy="1111673"/>
              </a:xfrm>
              <a:prstGeom prst="trapezoid">
                <a:avLst>
                  <a:gd name="adj" fmla="val 19893"/>
                </a:avLst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  <a:ln w="38100" cap="rnd">
                <a:solidFill>
                  <a:srgbClr val="002060"/>
                </a:solidFill>
                <a:round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7" name="Graphic 66" descr="Satellite">
                <a:extLst>
                  <a:ext uri="{FF2B5EF4-FFF2-40B4-BE49-F238E27FC236}">
                    <a16:creationId xmlns:a16="http://schemas.microsoft.com/office/drawing/2014/main" id="{C1E04FC8-0916-E845-9A07-F2DF7857B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889" y="2241040"/>
                <a:ext cx="822960" cy="822960"/>
              </a:xfrm>
              <a:prstGeom prst="rect">
                <a:avLst/>
              </a:prstGeom>
            </p:spPr>
          </p:pic>
          <p:pic>
            <p:nvPicPr>
              <p:cNvPr id="68" name="Graphic 67" descr="Satellite dish">
                <a:extLst>
                  <a:ext uri="{FF2B5EF4-FFF2-40B4-BE49-F238E27FC236}">
                    <a16:creationId xmlns:a16="http://schemas.microsoft.com/office/drawing/2014/main" id="{98BEB780-43ED-5E47-BDC4-9E2CD900D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52827" y="2241040"/>
                <a:ext cx="822960" cy="822960"/>
              </a:xfrm>
              <a:prstGeom prst="rect">
                <a:avLst/>
              </a:prstGeom>
            </p:spPr>
          </p:pic>
          <p:pic>
            <p:nvPicPr>
              <p:cNvPr id="69" name="Graphic 68" descr="Server">
                <a:extLst>
                  <a:ext uri="{FF2B5EF4-FFF2-40B4-BE49-F238E27FC236}">
                    <a16:creationId xmlns:a16="http://schemas.microsoft.com/office/drawing/2014/main" id="{F073D8F8-0675-8441-BAE8-45DC7E499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00698" y="2241040"/>
                <a:ext cx="822960" cy="822960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F461ADC-20F8-DF47-979B-F5E5177038DF}"/>
                  </a:ext>
                </a:extLst>
              </p:cNvPr>
              <p:cNvSpPr/>
              <p:nvPr/>
            </p:nvSpPr>
            <p:spPr>
              <a:xfrm>
                <a:off x="7658650" y="2963502"/>
                <a:ext cx="2709649" cy="40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Tier 1: Incumbent Access 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707B268-11EC-7041-9899-95862C9796A5}"/>
                </a:ext>
              </a:extLst>
            </p:cNvPr>
            <p:cNvGrpSpPr/>
            <p:nvPr/>
          </p:nvGrpSpPr>
          <p:grpSpPr>
            <a:xfrm>
              <a:off x="2453423" y="3671160"/>
              <a:ext cx="3329438" cy="1229533"/>
              <a:chOff x="7282650" y="3409645"/>
              <a:chExt cx="3329438" cy="1229533"/>
            </a:xfrm>
            <a:effectLst/>
          </p:grpSpPr>
          <p:sp>
            <p:nvSpPr>
              <p:cNvPr id="58" name="Trapezoid 57">
                <a:extLst>
                  <a:ext uri="{FF2B5EF4-FFF2-40B4-BE49-F238E27FC236}">
                    <a16:creationId xmlns:a16="http://schemas.microsoft.com/office/drawing/2014/main" id="{5B05E076-A873-EA48-BF3A-D56B3DEAD896}"/>
                  </a:ext>
                </a:extLst>
              </p:cNvPr>
              <p:cNvSpPr/>
              <p:nvPr/>
            </p:nvSpPr>
            <p:spPr>
              <a:xfrm>
                <a:off x="7282650" y="3448050"/>
                <a:ext cx="3329438" cy="1111673"/>
              </a:xfrm>
              <a:prstGeom prst="trapezoid">
                <a:avLst>
                  <a:gd name="adj" fmla="val 21409"/>
                </a:avLst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  <a:ln w="38100" cap="rnd">
                <a:solidFill>
                  <a:srgbClr val="002060"/>
                </a:solidFill>
                <a:round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9" name="Graphic 58" descr="Factory">
                <a:extLst>
                  <a:ext uri="{FF2B5EF4-FFF2-40B4-BE49-F238E27FC236}">
                    <a16:creationId xmlns:a16="http://schemas.microsoft.com/office/drawing/2014/main" id="{78430AC2-E677-5B43-82A9-623BE93B9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43610" y="340964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Cell Tower">
                <a:extLst>
                  <a:ext uri="{FF2B5EF4-FFF2-40B4-BE49-F238E27FC236}">
                    <a16:creationId xmlns:a16="http://schemas.microsoft.com/office/drawing/2014/main" id="{B3762D4D-070B-D941-A047-F5CE456F0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490169" y="340964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Graphic 60" descr="Ambulance">
                <a:extLst>
                  <a:ext uri="{FF2B5EF4-FFF2-40B4-BE49-F238E27FC236}">
                    <a16:creationId xmlns:a16="http://schemas.microsoft.com/office/drawing/2014/main" id="{865AB549-9539-E349-9DE9-DEA72CDBD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33312" y="34937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21F9BDE-357B-8943-91B8-E20C11919AD3}"/>
                  </a:ext>
                </a:extLst>
              </p:cNvPr>
              <p:cNvSpPr/>
              <p:nvPr/>
            </p:nvSpPr>
            <p:spPr>
              <a:xfrm>
                <a:off x="7478057" y="4230867"/>
                <a:ext cx="3088272" cy="40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Tier 2: Priority Access License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7F04A6E-56E3-B247-860D-91C4C89DE052}"/>
                </a:ext>
              </a:extLst>
            </p:cNvPr>
            <p:cNvGrpSpPr/>
            <p:nvPr/>
          </p:nvGrpSpPr>
          <p:grpSpPr>
            <a:xfrm>
              <a:off x="2140285" y="4926795"/>
              <a:ext cx="3955715" cy="1183810"/>
              <a:chOff x="7137074" y="4377824"/>
              <a:chExt cx="3955715" cy="1183810"/>
            </a:xfrm>
            <a:effectLst/>
          </p:grpSpPr>
          <p:sp>
            <p:nvSpPr>
              <p:cNvPr id="52" name="Trapezoid 51">
                <a:extLst>
                  <a:ext uri="{FF2B5EF4-FFF2-40B4-BE49-F238E27FC236}">
                    <a16:creationId xmlns:a16="http://schemas.microsoft.com/office/drawing/2014/main" id="{D8E764BE-9C07-FB4D-A7CA-5D3A61280727}"/>
                  </a:ext>
                </a:extLst>
              </p:cNvPr>
              <p:cNvSpPr/>
              <p:nvPr/>
            </p:nvSpPr>
            <p:spPr>
              <a:xfrm>
                <a:off x="7137074" y="4408909"/>
                <a:ext cx="3955715" cy="1111673"/>
              </a:xfrm>
              <a:prstGeom prst="trapezoid">
                <a:avLst>
                  <a:gd name="adj" fmla="val 22463"/>
                </a:avLst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  <a:ln w="38100" cap="rnd">
                <a:solidFill>
                  <a:srgbClr val="002060"/>
                </a:solidFill>
                <a:round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3" name="Graphic 52" descr="Wireless router">
                <a:extLst>
                  <a:ext uri="{FF2B5EF4-FFF2-40B4-BE49-F238E27FC236}">
                    <a16:creationId xmlns:a16="http://schemas.microsoft.com/office/drawing/2014/main" id="{B8C411D2-E6F0-C147-9790-D30C6E5EF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398024" y="43778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4" name="Graphic 53" descr="Internet">
                <a:extLst>
                  <a:ext uri="{FF2B5EF4-FFF2-40B4-BE49-F238E27FC236}">
                    <a16:creationId xmlns:a16="http://schemas.microsoft.com/office/drawing/2014/main" id="{4A4AABA2-B554-D24C-ACE7-0E2E7C4BC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334216" y="43778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Graphic 54" descr="Smart Phone">
                <a:extLst>
                  <a:ext uri="{FF2B5EF4-FFF2-40B4-BE49-F238E27FC236}">
                    <a16:creationId xmlns:a16="http://schemas.microsoft.com/office/drawing/2014/main" id="{CAB8FA77-5859-6C4D-84EA-84EA3A37B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270408" y="4472400"/>
                <a:ext cx="725249" cy="725249"/>
              </a:xfrm>
              <a:prstGeom prst="rect">
                <a:avLst/>
              </a:prstGeom>
            </p:spPr>
          </p:pic>
          <p:pic>
            <p:nvPicPr>
              <p:cNvPr id="56" name="Graphic 55" descr="Web cam">
                <a:extLst>
                  <a:ext uri="{FF2B5EF4-FFF2-40B4-BE49-F238E27FC236}">
                    <a16:creationId xmlns:a16="http://schemas.microsoft.com/office/drawing/2014/main" id="{02599105-F6AF-E64A-B7BA-17211E834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7449" y="437782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827DD60-D90F-314A-AC3B-A04D2AD027CF}"/>
                  </a:ext>
                </a:extLst>
              </p:cNvPr>
              <p:cNvSpPr/>
              <p:nvPr/>
            </p:nvSpPr>
            <p:spPr>
              <a:xfrm>
                <a:off x="7450211" y="5153323"/>
                <a:ext cx="3490630" cy="40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Tier 3: General Authorized Access</a:t>
                </a:r>
              </a:p>
            </p:txBody>
          </p:sp>
        </p:grpSp>
      </p:grpSp>
      <p:pic>
        <p:nvPicPr>
          <p:cNvPr id="2050" name="Picture 2" descr="Broadcom launches a new bottom up designed chipset – specifically for Wi-Fi  6E - Wireless Broadband Alliance">
            <a:extLst>
              <a:ext uri="{FF2B5EF4-FFF2-40B4-BE49-F238E27FC236}">
                <a16:creationId xmlns:a16="http://schemas.microsoft.com/office/drawing/2014/main" id="{F59C8C9F-DF96-7049-85EA-244542564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r="8248"/>
          <a:stretch/>
        </p:blipFill>
        <p:spPr bwMode="auto">
          <a:xfrm>
            <a:off x="4926761" y="4087189"/>
            <a:ext cx="4126424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E422AE-2736-48D8-9FBA-09C92B76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5350-7B46-4D1B-9BC1-A75791F9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88952" cy="10972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Spectrum Use Efficient Through Sharing</a:t>
            </a: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8D912-BC5F-DE4A-8B97-98562145F364}"/>
              </a:ext>
            </a:extLst>
          </p:cNvPr>
          <p:cNvGrpSpPr/>
          <p:nvPr/>
        </p:nvGrpSpPr>
        <p:grpSpPr>
          <a:xfrm>
            <a:off x="1295375" y="1367156"/>
            <a:ext cx="5367880" cy="3982094"/>
            <a:chOff x="1567887" y="2089531"/>
            <a:chExt cx="5367880" cy="39820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331AC4-1DE9-4DDA-948A-FE909D32C539}"/>
                </a:ext>
              </a:extLst>
            </p:cNvPr>
            <p:cNvSpPr/>
            <p:nvPr/>
          </p:nvSpPr>
          <p:spPr>
            <a:xfrm>
              <a:off x="1567887" y="2089531"/>
              <a:ext cx="53678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Citizens Broadband Radio Service (CBRS) band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46484C0-365F-4427-ABA2-A45B034BF77D}"/>
                </a:ext>
              </a:extLst>
            </p:cNvPr>
            <p:cNvGrpSpPr/>
            <p:nvPr/>
          </p:nvGrpSpPr>
          <p:grpSpPr>
            <a:xfrm>
              <a:off x="2735562" y="2480605"/>
              <a:ext cx="2765160" cy="1113745"/>
              <a:chOff x="7564789" y="2219090"/>
              <a:chExt cx="2765160" cy="1113745"/>
            </a:xfrm>
          </p:grpSpPr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1683C99B-3F2B-4F08-AC54-8CE4E4B7A156}"/>
                  </a:ext>
                </a:extLst>
              </p:cNvPr>
              <p:cNvSpPr/>
              <p:nvPr/>
            </p:nvSpPr>
            <p:spPr>
              <a:xfrm>
                <a:off x="7564789" y="2219090"/>
                <a:ext cx="2765160" cy="1111673"/>
              </a:xfrm>
              <a:prstGeom prst="trapezoid">
                <a:avLst>
                  <a:gd name="adj" fmla="val 19893"/>
                </a:avLst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  <a:ln w="38100" cap="rnd">
                <a:solidFill>
                  <a:srgbClr val="002060"/>
                </a:solidFill>
                <a:round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" name="Graphic 6" descr="Satellite">
                <a:extLst>
                  <a:ext uri="{FF2B5EF4-FFF2-40B4-BE49-F238E27FC236}">
                    <a16:creationId xmlns:a16="http://schemas.microsoft.com/office/drawing/2014/main" id="{2A112B74-33FA-4986-BF2B-FDCEE9C53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35889" y="2241040"/>
                <a:ext cx="822960" cy="822960"/>
              </a:xfrm>
              <a:prstGeom prst="rect">
                <a:avLst/>
              </a:prstGeom>
            </p:spPr>
          </p:pic>
          <p:pic>
            <p:nvPicPr>
              <p:cNvPr id="8" name="Graphic 7" descr="Satellite dish">
                <a:extLst>
                  <a:ext uri="{FF2B5EF4-FFF2-40B4-BE49-F238E27FC236}">
                    <a16:creationId xmlns:a16="http://schemas.microsoft.com/office/drawing/2014/main" id="{2E93BEFD-674C-4AE4-B78F-5E93BC87C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52827" y="2241040"/>
                <a:ext cx="822960" cy="822960"/>
              </a:xfrm>
              <a:prstGeom prst="rect">
                <a:avLst/>
              </a:prstGeom>
            </p:spPr>
          </p:pic>
          <p:pic>
            <p:nvPicPr>
              <p:cNvPr id="9" name="Graphic 8" descr="Server">
                <a:extLst>
                  <a:ext uri="{FF2B5EF4-FFF2-40B4-BE49-F238E27FC236}">
                    <a16:creationId xmlns:a16="http://schemas.microsoft.com/office/drawing/2014/main" id="{9EA68136-5561-47A4-8158-396BD1BBD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300698" y="2241040"/>
                <a:ext cx="822960" cy="82296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140125-08D4-492F-BBBB-40DF2E6D5AD3}"/>
                  </a:ext>
                </a:extLst>
              </p:cNvPr>
              <p:cNvSpPr/>
              <p:nvPr/>
            </p:nvSpPr>
            <p:spPr>
              <a:xfrm>
                <a:off x="7658651" y="2963503"/>
                <a:ext cx="2577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Tier 1: Incumbent Access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4A94BB-B54F-48DB-92C6-2C885D774851}"/>
                </a:ext>
              </a:extLst>
            </p:cNvPr>
            <p:cNvGrpSpPr/>
            <p:nvPr/>
          </p:nvGrpSpPr>
          <p:grpSpPr>
            <a:xfrm>
              <a:off x="2453423" y="3671160"/>
              <a:ext cx="3329438" cy="1190555"/>
              <a:chOff x="7282650" y="3409645"/>
              <a:chExt cx="3329438" cy="1190555"/>
            </a:xfrm>
            <a:effectLst/>
          </p:grpSpPr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CD818143-7D50-4E05-AF82-FB7BFAC06580}"/>
                  </a:ext>
                </a:extLst>
              </p:cNvPr>
              <p:cNvSpPr/>
              <p:nvPr/>
            </p:nvSpPr>
            <p:spPr>
              <a:xfrm>
                <a:off x="7282650" y="3448050"/>
                <a:ext cx="3329438" cy="1111673"/>
              </a:xfrm>
              <a:prstGeom prst="trapezoid">
                <a:avLst>
                  <a:gd name="adj" fmla="val 21409"/>
                </a:avLst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  <a:ln w="38100" cap="rnd">
                <a:solidFill>
                  <a:srgbClr val="002060"/>
                </a:solidFill>
                <a:round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Graphic 12" descr="Factory">
                <a:extLst>
                  <a:ext uri="{FF2B5EF4-FFF2-40B4-BE49-F238E27FC236}">
                    <a16:creationId xmlns:a16="http://schemas.microsoft.com/office/drawing/2014/main" id="{6A0BB4BC-A79D-4790-9595-BC74B647C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43610" y="340964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Cell Tower">
                <a:extLst>
                  <a:ext uri="{FF2B5EF4-FFF2-40B4-BE49-F238E27FC236}">
                    <a16:creationId xmlns:a16="http://schemas.microsoft.com/office/drawing/2014/main" id="{44147F81-F13C-4A06-A2CA-E755EC098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490169" y="340964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Ambulance">
                <a:extLst>
                  <a:ext uri="{FF2B5EF4-FFF2-40B4-BE49-F238E27FC236}">
                    <a16:creationId xmlns:a16="http://schemas.microsoft.com/office/drawing/2014/main" id="{79CC6B38-99C0-4C7D-BC0B-6D5AEB347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533312" y="34937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90F702E-8614-4AB3-8F87-0B36916AB6EE}"/>
                  </a:ext>
                </a:extLst>
              </p:cNvPr>
              <p:cNvSpPr/>
              <p:nvPr/>
            </p:nvSpPr>
            <p:spPr>
              <a:xfrm>
                <a:off x="7478057" y="4230868"/>
                <a:ext cx="29386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Tier 2: Priority Access License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7A2539-3457-4EB5-A1FD-985754289DEA}"/>
                </a:ext>
              </a:extLst>
            </p:cNvPr>
            <p:cNvGrpSpPr/>
            <p:nvPr/>
          </p:nvGrpSpPr>
          <p:grpSpPr>
            <a:xfrm>
              <a:off x="2140285" y="4926795"/>
              <a:ext cx="3955715" cy="1144830"/>
              <a:chOff x="7137074" y="4377824"/>
              <a:chExt cx="3955715" cy="1144830"/>
            </a:xfrm>
            <a:effectLst/>
          </p:grpSpPr>
          <p:sp>
            <p:nvSpPr>
              <p:cNvPr id="18" name="Trapezoid 17">
                <a:extLst>
                  <a:ext uri="{FF2B5EF4-FFF2-40B4-BE49-F238E27FC236}">
                    <a16:creationId xmlns:a16="http://schemas.microsoft.com/office/drawing/2014/main" id="{678328F3-B05C-4578-BD9A-57EE50B160BD}"/>
                  </a:ext>
                </a:extLst>
              </p:cNvPr>
              <p:cNvSpPr/>
              <p:nvPr/>
            </p:nvSpPr>
            <p:spPr>
              <a:xfrm>
                <a:off x="7137074" y="4408909"/>
                <a:ext cx="3955715" cy="1111673"/>
              </a:xfrm>
              <a:prstGeom prst="trapezoid">
                <a:avLst>
                  <a:gd name="adj" fmla="val 22463"/>
                </a:avLst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  <a:ln w="38100" cap="rnd">
                <a:solidFill>
                  <a:srgbClr val="002060"/>
                </a:solidFill>
                <a:round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Graphic 18" descr="Wireless router">
                <a:extLst>
                  <a:ext uri="{FF2B5EF4-FFF2-40B4-BE49-F238E27FC236}">
                    <a16:creationId xmlns:a16="http://schemas.microsoft.com/office/drawing/2014/main" id="{E659A183-F7A1-47D2-89BC-9E8C910DE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398024" y="43778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Internet">
                <a:extLst>
                  <a:ext uri="{FF2B5EF4-FFF2-40B4-BE49-F238E27FC236}">
                    <a16:creationId xmlns:a16="http://schemas.microsoft.com/office/drawing/2014/main" id="{E351F5D1-7BD6-4896-A5AB-4EA9AA7FA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334216" y="437782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Smart Phone">
                <a:extLst>
                  <a:ext uri="{FF2B5EF4-FFF2-40B4-BE49-F238E27FC236}">
                    <a16:creationId xmlns:a16="http://schemas.microsoft.com/office/drawing/2014/main" id="{18D47AEE-A4AB-4246-A1C6-8B635357A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270408" y="4472400"/>
                <a:ext cx="725249" cy="725249"/>
              </a:xfrm>
              <a:prstGeom prst="rect">
                <a:avLst/>
              </a:prstGeom>
            </p:spPr>
          </p:pic>
          <p:pic>
            <p:nvPicPr>
              <p:cNvPr id="22" name="Graphic 21" descr="Web cam">
                <a:extLst>
                  <a:ext uri="{FF2B5EF4-FFF2-40B4-BE49-F238E27FC236}">
                    <a16:creationId xmlns:a16="http://schemas.microsoft.com/office/drawing/2014/main" id="{6397AF5B-9A3C-4E39-B5A2-AA1F8DF8C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017449" y="437782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816B64-120E-4F4F-83D9-9CFAF6BBBC88}"/>
                  </a:ext>
                </a:extLst>
              </p:cNvPr>
              <p:cNvSpPr/>
              <p:nvPr/>
            </p:nvSpPr>
            <p:spPr>
              <a:xfrm>
                <a:off x="7450212" y="5153322"/>
                <a:ext cx="3329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Tier 3: General Authorized Access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0ED7AD-4163-40FF-9391-AB325B830848}"/>
              </a:ext>
            </a:extLst>
          </p:cNvPr>
          <p:cNvGrpSpPr/>
          <p:nvPr/>
        </p:nvGrpSpPr>
        <p:grpSpPr>
          <a:xfrm>
            <a:off x="4525046" y="2433630"/>
            <a:ext cx="2065886" cy="2383459"/>
            <a:chOff x="9791167" y="2894490"/>
            <a:chExt cx="2065886" cy="2383459"/>
          </a:xfrm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340FB1A-4284-481F-873F-BD529377A4F8}"/>
                </a:ext>
              </a:extLst>
            </p:cNvPr>
            <p:cNvSpPr/>
            <p:nvPr/>
          </p:nvSpPr>
          <p:spPr>
            <a:xfrm rot="2319126">
              <a:off x="9791167" y="3344954"/>
              <a:ext cx="1899357" cy="1932995"/>
            </a:xfrm>
            <a:prstGeom prst="arc">
              <a:avLst>
                <a:gd name="adj1" fmla="val 14051577"/>
                <a:gd name="adj2" fmla="val 1489191"/>
              </a:avLst>
            </a:prstGeom>
            <a:ln w="63500">
              <a:solidFill>
                <a:srgbClr val="00206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78DDE2-42BB-482F-A1BC-43A2D93C3130}"/>
                </a:ext>
              </a:extLst>
            </p:cNvPr>
            <p:cNvSpPr txBox="1"/>
            <p:nvPr/>
          </p:nvSpPr>
          <p:spPr>
            <a:xfrm>
              <a:off x="10813177" y="2894490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Sharing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411EDCD-8154-46A9-AB03-93B58A3B2E99}"/>
              </a:ext>
            </a:extLst>
          </p:cNvPr>
          <p:cNvSpPr/>
          <p:nvPr/>
        </p:nvSpPr>
        <p:spPr>
          <a:xfrm>
            <a:off x="0" y="5669280"/>
            <a:ext cx="12192000" cy="91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Exploit previously underutilized spectrum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Accommodate new wireless services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DA00E-5AD0-4E3B-A429-39F61CF30BE3}"/>
              </a:ext>
            </a:extLst>
          </p:cNvPr>
          <p:cNvSpPr/>
          <p:nvPr/>
        </p:nvSpPr>
        <p:spPr>
          <a:xfrm>
            <a:off x="6817527" y="4845951"/>
            <a:ext cx="45015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Dynamic spectrum sharing scheme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89BB62-6D18-4A4D-A3CD-53F4A4FBAF37}"/>
              </a:ext>
            </a:extLst>
          </p:cNvPr>
          <p:cNvSpPr/>
          <p:nvPr/>
        </p:nvSpPr>
        <p:spPr>
          <a:xfrm>
            <a:off x="7248150" y="1443966"/>
            <a:ext cx="3618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Conventional per-band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Spectrum access paradigm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E9E3E00-A517-4B9A-8B80-5F0146BD2231}"/>
              </a:ext>
            </a:extLst>
          </p:cNvPr>
          <p:cNvSpPr/>
          <p:nvPr/>
        </p:nvSpPr>
        <p:spPr>
          <a:xfrm>
            <a:off x="8822682" y="2277081"/>
            <a:ext cx="482346" cy="249206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177AC6-5BE3-E644-B98B-03F56D10AFB5}"/>
              </a:ext>
            </a:extLst>
          </p:cNvPr>
          <p:cNvSpPr/>
          <p:nvPr/>
        </p:nvSpPr>
        <p:spPr>
          <a:xfrm>
            <a:off x="9426073" y="3224488"/>
            <a:ext cx="1540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CBRS band</a:t>
            </a: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4A21CD-A4F9-A344-A3B2-CEC458707B52}"/>
              </a:ext>
            </a:extLst>
          </p:cNvPr>
          <p:cNvSpPr/>
          <p:nvPr/>
        </p:nvSpPr>
        <p:spPr>
          <a:xfrm>
            <a:off x="9426073" y="2386446"/>
            <a:ext cx="2165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TV White Spaces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AED6310-44D6-2D4E-A626-F3BDDEDBDF9F}"/>
              </a:ext>
            </a:extLst>
          </p:cNvPr>
          <p:cNvSpPr/>
          <p:nvPr/>
        </p:nvSpPr>
        <p:spPr>
          <a:xfrm>
            <a:off x="9426073" y="4062530"/>
            <a:ext cx="1168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Wi-Fi 6E</a:t>
            </a:r>
            <a:endParaRPr lang="en-US" sz="2000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B5A77AE-777D-4C77-AF30-EB56E01F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895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 animBg="1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s the quality of a DAC related to software implementation? - Sound Design  Stack Exchange">
            <a:extLst>
              <a:ext uri="{FF2B5EF4-FFF2-40B4-BE49-F238E27FC236}">
                <a16:creationId xmlns:a16="http://schemas.microsoft.com/office/drawing/2014/main" id="{02331257-72AC-204C-B1A1-517FBBACFF69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1" t="4000" r="7497" b="73521"/>
          <a:stretch/>
        </p:blipFill>
        <p:spPr bwMode="auto">
          <a:xfrm>
            <a:off x="1564210" y="2872651"/>
            <a:ext cx="3200400" cy="15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41479DD0-3BFB-438E-A55C-17D1064F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0972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Enabling Dynamic Spectrum Sharing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377C02-78D2-4B15-9309-F7E04B865F27}"/>
              </a:ext>
            </a:extLst>
          </p:cNvPr>
          <p:cNvSpPr/>
          <p:nvPr/>
        </p:nvSpPr>
        <p:spPr>
          <a:xfrm>
            <a:off x="1833046" y="959330"/>
            <a:ext cx="9524439" cy="1893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Requirement for unlicensed devices: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Find and access momentarily idle channels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Sense wideband (100s of MHz to GHz) spectrum in real-time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Sampling at the Nyquist sampling rate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CD4AD79-5F89-4E38-B113-DA782DCBD335}"/>
              </a:ext>
            </a:extLst>
          </p:cNvPr>
          <p:cNvGrpSpPr/>
          <p:nvPr/>
        </p:nvGrpSpPr>
        <p:grpSpPr>
          <a:xfrm>
            <a:off x="5023305" y="3211363"/>
            <a:ext cx="2648315" cy="864246"/>
            <a:chOff x="22167148" y="803854"/>
            <a:chExt cx="3739556" cy="1237867"/>
          </a:xfrm>
        </p:grpSpPr>
        <p:sp>
          <p:nvSpPr>
            <p:cNvPr id="48" name="Arrow: Pentagon 47">
              <a:extLst>
                <a:ext uri="{FF2B5EF4-FFF2-40B4-BE49-F238E27FC236}">
                  <a16:creationId xmlns:a16="http://schemas.microsoft.com/office/drawing/2014/main" id="{CB1F1CC8-D5B2-475D-A099-66E291DD8C69}"/>
                </a:ext>
              </a:extLst>
            </p:cNvPr>
            <p:cNvSpPr/>
            <p:nvPr/>
          </p:nvSpPr>
          <p:spPr>
            <a:xfrm rot="10800000">
              <a:off x="22514959" y="803854"/>
              <a:ext cx="2845968" cy="1237867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E767FD-0822-4AF3-B2E5-3EF286FFB609}"/>
                </a:ext>
              </a:extLst>
            </p:cNvPr>
            <p:cNvSpPr txBox="1"/>
            <p:nvPr/>
          </p:nvSpPr>
          <p:spPr>
            <a:xfrm>
              <a:off x="22306617" y="880974"/>
              <a:ext cx="3600087" cy="80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High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-speed</a:t>
              </a:r>
            </a:p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ADC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5EA171-E7C5-43B9-BC70-517788B48D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67148" y="1422789"/>
              <a:ext cx="3543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080579D-6F74-4208-8BF0-0B8C25F52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0284" y="1016713"/>
              <a:ext cx="3892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39157A2-7DFE-4C87-A944-28498612B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50282" y="1810408"/>
              <a:ext cx="38927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Cross 2">
            <a:extLst>
              <a:ext uri="{FF2B5EF4-FFF2-40B4-BE49-F238E27FC236}">
                <a16:creationId xmlns:a16="http://schemas.microsoft.com/office/drawing/2014/main" id="{E8EFBB25-C799-48B7-8AFA-76BB761E6A35}"/>
              </a:ext>
            </a:extLst>
          </p:cNvPr>
          <p:cNvSpPr>
            <a:spLocks noChangeAspect="1"/>
          </p:cNvSpPr>
          <p:nvPr/>
        </p:nvSpPr>
        <p:spPr>
          <a:xfrm rot="2700000">
            <a:off x="5760815" y="3061928"/>
            <a:ext cx="1163117" cy="1163117"/>
          </a:xfrm>
          <a:prstGeom prst="plus">
            <a:avLst>
              <a:gd name="adj" fmla="val 40278"/>
            </a:avLst>
          </a:prstGeom>
          <a:solidFill>
            <a:srgbClr val="C0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F6A972-C606-47F3-84A4-A83E82ADD346}"/>
              </a:ext>
            </a:extLst>
          </p:cNvPr>
          <p:cNvSpPr txBox="1"/>
          <p:nvPr/>
        </p:nvSpPr>
        <p:spPr>
          <a:xfrm>
            <a:off x="1833046" y="4494199"/>
            <a:ext cx="6093994" cy="970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power consumption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473663-A32D-4230-B165-022FC13C623C}"/>
              </a:ext>
            </a:extLst>
          </p:cNvPr>
          <p:cNvSpPr/>
          <p:nvPr/>
        </p:nvSpPr>
        <p:spPr>
          <a:xfrm>
            <a:off x="0" y="5669280"/>
            <a:ext cx="12192000" cy="91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wideband spectrum sensing is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challenging for mobile and IoT devices</a:t>
            </a:r>
          </a:p>
        </p:txBody>
      </p:sp>
      <p:pic>
        <p:nvPicPr>
          <p:cNvPr id="3076" name="Picture 4" descr="Is the quality of a DAC related to software implementation? - Sound Design  Stack Exchange">
            <a:extLst>
              <a:ext uri="{FF2B5EF4-FFF2-40B4-BE49-F238E27FC236}">
                <a16:creationId xmlns:a16="http://schemas.microsoft.com/office/drawing/2014/main" id="{7061FCC6-6998-F84F-96FB-ECE668ADFD16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1" t="28720" r="7497" b="48800"/>
          <a:stretch/>
        </p:blipFill>
        <p:spPr bwMode="auto">
          <a:xfrm>
            <a:off x="7930315" y="2872651"/>
            <a:ext cx="3200400" cy="15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79150-868F-496B-96C5-EFCFE3EF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819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FB88-664A-4E0F-B164-22808A334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80" y="1316725"/>
            <a:ext cx="106345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Frequency Sweeping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Sequential scanning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- monitoring each narrow band for a short period time.</a:t>
            </a:r>
          </a:p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continuously sense all bands in real-time.</a:t>
            </a:r>
          </a:p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miss highly dynamic and fleeting signals such as radar waveforms. </a:t>
            </a:r>
          </a:p>
          <a:p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Compressive Sensing or Sparse Fourier Transform Algorithms</a:t>
            </a:r>
          </a:p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work when the spectrum is sparsely occupied.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Defeat the purpose of efficiently utilizing the spectrum.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503BBA-B792-4C5C-8548-4013E829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72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xisting Spectrum Sensing Technologies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D1AC2-AD85-40BC-B7F7-41CFCA52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28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800FD9-E1DF-4625-A37B-03A0ABEFF7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952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Spectrum Sensing Strategy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602CE0-D451-4531-BCE8-FA79F9344CB2}"/>
              </a:ext>
            </a:extLst>
          </p:cNvPr>
          <p:cNvGrpSpPr>
            <a:grpSpLocks noChangeAspect="1"/>
          </p:cNvGrpSpPr>
          <p:nvPr/>
        </p:nvGrpSpPr>
        <p:grpSpPr>
          <a:xfrm>
            <a:off x="1218565" y="1431940"/>
            <a:ext cx="4570195" cy="2342705"/>
            <a:chOff x="410092" y="1796173"/>
            <a:chExt cx="4870963" cy="2175157"/>
          </a:xfrm>
        </p:grpSpPr>
        <p:sp>
          <p:nvSpPr>
            <p:cNvPr id="6" name="Flowchart: Delay 18">
              <a:extLst>
                <a:ext uri="{FF2B5EF4-FFF2-40B4-BE49-F238E27FC236}">
                  <a16:creationId xmlns:a16="http://schemas.microsoft.com/office/drawing/2014/main" id="{63ECB969-7FFB-4FC6-B618-862FBE9D9B0D}"/>
                </a:ext>
              </a:extLst>
            </p:cNvPr>
            <p:cNvSpPr/>
            <p:nvPr/>
          </p:nvSpPr>
          <p:spPr>
            <a:xfrm rot="16200000">
              <a:off x="-329244" y="2957673"/>
              <a:ext cx="1752994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7" name="Flowchart: Delay 19">
              <a:extLst>
                <a:ext uri="{FF2B5EF4-FFF2-40B4-BE49-F238E27FC236}">
                  <a16:creationId xmlns:a16="http://schemas.microsoft.com/office/drawing/2014/main" id="{EF8379B7-559A-4FE3-ACDA-BB0B634CE837}"/>
                </a:ext>
              </a:extLst>
            </p:cNvPr>
            <p:cNvSpPr/>
            <p:nvPr/>
          </p:nvSpPr>
          <p:spPr>
            <a:xfrm rot="16200000">
              <a:off x="375172" y="3373331"/>
              <a:ext cx="921677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8" name="Flowchart: Delay 20">
              <a:extLst>
                <a:ext uri="{FF2B5EF4-FFF2-40B4-BE49-F238E27FC236}">
                  <a16:creationId xmlns:a16="http://schemas.microsoft.com/office/drawing/2014/main" id="{98BA0DBE-3AF5-4F31-A336-F816010FCD89}"/>
                </a:ext>
              </a:extLst>
            </p:cNvPr>
            <p:cNvSpPr/>
            <p:nvPr/>
          </p:nvSpPr>
          <p:spPr>
            <a:xfrm rot="16200000">
              <a:off x="735823" y="3156466"/>
              <a:ext cx="1355408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Flowchart: Delay 21">
              <a:extLst>
                <a:ext uri="{FF2B5EF4-FFF2-40B4-BE49-F238E27FC236}">
                  <a16:creationId xmlns:a16="http://schemas.microsoft.com/office/drawing/2014/main" id="{B888A0E8-791A-4FDF-9763-5611190F6727}"/>
                </a:ext>
              </a:extLst>
            </p:cNvPr>
            <p:cNvSpPr/>
            <p:nvPr/>
          </p:nvSpPr>
          <p:spPr>
            <a:xfrm rot="16200000">
              <a:off x="916940" y="3626341"/>
              <a:ext cx="415658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Flowchart: Delay 22">
              <a:extLst>
                <a:ext uri="{FF2B5EF4-FFF2-40B4-BE49-F238E27FC236}">
                  <a16:creationId xmlns:a16="http://schemas.microsoft.com/office/drawing/2014/main" id="{1E9928FC-E42E-42A9-A24E-218A3D8CD58B}"/>
                </a:ext>
              </a:extLst>
            </p:cNvPr>
            <p:cNvSpPr/>
            <p:nvPr/>
          </p:nvSpPr>
          <p:spPr>
            <a:xfrm rot="16200000">
              <a:off x="1702285" y="3834170"/>
              <a:ext cx="0" cy="274320"/>
            </a:xfrm>
            <a:prstGeom prst="flowChartDelay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1" name="Flowchart: Delay 23">
              <a:extLst>
                <a:ext uri="{FF2B5EF4-FFF2-40B4-BE49-F238E27FC236}">
                  <a16:creationId xmlns:a16="http://schemas.microsoft.com/office/drawing/2014/main" id="{7BC427C6-DC75-42A0-B379-63B82B1DF27F}"/>
                </a:ext>
              </a:extLst>
            </p:cNvPr>
            <p:cNvSpPr/>
            <p:nvPr/>
          </p:nvSpPr>
          <p:spPr>
            <a:xfrm rot="16200000">
              <a:off x="2279801" y="3834170"/>
              <a:ext cx="0" cy="274320"/>
            </a:xfrm>
            <a:prstGeom prst="flowChartDelay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2" name="Flowchart: Delay 24">
              <a:extLst>
                <a:ext uri="{FF2B5EF4-FFF2-40B4-BE49-F238E27FC236}">
                  <a16:creationId xmlns:a16="http://schemas.microsoft.com/office/drawing/2014/main" id="{EEDC6ACE-A8A5-4331-B0C0-39B237D64FF5}"/>
                </a:ext>
              </a:extLst>
            </p:cNvPr>
            <p:cNvSpPr/>
            <p:nvPr/>
          </p:nvSpPr>
          <p:spPr>
            <a:xfrm rot="16200000">
              <a:off x="1159726" y="3002853"/>
              <a:ext cx="1662634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3" name="Flowchart: Delay 25">
              <a:extLst>
                <a:ext uri="{FF2B5EF4-FFF2-40B4-BE49-F238E27FC236}">
                  <a16:creationId xmlns:a16="http://schemas.microsoft.com/office/drawing/2014/main" id="{DD0A7321-2D1F-41DC-A455-C112D3382ED6}"/>
                </a:ext>
              </a:extLst>
            </p:cNvPr>
            <p:cNvSpPr/>
            <p:nvPr/>
          </p:nvSpPr>
          <p:spPr>
            <a:xfrm rot="16200000">
              <a:off x="1764350" y="3029961"/>
              <a:ext cx="1608417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4" name="Flowchart: Delay 26">
              <a:extLst>
                <a:ext uri="{FF2B5EF4-FFF2-40B4-BE49-F238E27FC236}">
                  <a16:creationId xmlns:a16="http://schemas.microsoft.com/office/drawing/2014/main" id="{8C8B3718-6EEF-46E3-BF2D-B66AF93C6DCE}"/>
                </a:ext>
              </a:extLst>
            </p:cNvPr>
            <p:cNvSpPr/>
            <p:nvPr/>
          </p:nvSpPr>
          <p:spPr>
            <a:xfrm rot="16200000">
              <a:off x="2504911" y="3481764"/>
              <a:ext cx="704812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5" name="Flowchart: Delay 27">
              <a:extLst>
                <a:ext uri="{FF2B5EF4-FFF2-40B4-BE49-F238E27FC236}">
                  <a16:creationId xmlns:a16="http://schemas.microsoft.com/office/drawing/2014/main" id="{FA9BC361-3EDD-4EB4-860C-EDD692439A7F}"/>
                </a:ext>
              </a:extLst>
            </p:cNvPr>
            <p:cNvSpPr/>
            <p:nvPr/>
          </p:nvSpPr>
          <p:spPr>
            <a:xfrm rot="16200000">
              <a:off x="2838849" y="3526944"/>
              <a:ext cx="614452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6" name="Flowchart: Delay 28">
              <a:extLst>
                <a:ext uri="{FF2B5EF4-FFF2-40B4-BE49-F238E27FC236}">
                  <a16:creationId xmlns:a16="http://schemas.microsoft.com/office/drawing/2014/main" id="{D705D944-7D6F-475B-A1D2-ADC8C1AAF1F4}"/>
                </a:ext>
              </a:extLst>
            </p:cNvPr>
            <p:cNvSpPr/>
            <p:nvPr/>
          </p:nvSpPr>
          <p:spPr>
            <a:xfrm rot="16200000">
              <a:off x="3434833" y="3834170"/>
              <a:ext cx="0" cy="274320"/>
            </a:xfrm>
            <a:prstGeom prst="flowChartDelay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7" name="Flowchart: Delay 29">
              <a:extLst>
                <a:ext uri="{FF2B5EF4-FFF2-40B4-BE49-F238E27FC236}">
                  <a16:creationId xmlns:a16="http://schemas.microsoft.com/office/drawing/2014/main" id="{54C17FCC-84EC-4C2F-B1E7-E52BE2EB509C}"/>
                </a:ext>
              </a:extLst>
            </p:cNvPr>
            <p:cNvSpPr/>
            <p:nvPr/>
          </p:nvSpPr>
          <p:spPr>
            <a:xfrm rot="16200000">
              <a:off x="3045887" y="3156466"/>
              <a:ext cx="1355408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8" name="Flowchart: Delay 30">
              <a:extLst>
                <a:ext uri="{FF2B5EF4-FFF2-40B4-BE49-F238E27FC236}">
                  <a16:creationId xmlns:a16="http://schemas.microsoft.com/office/drawing/2014/main" id="{B3D1E9DB-031C-4CFA-A0AF-4E36A1212409}"/>
                </a:ext>
              </a:extLst>
            </p:cNvPr>
            <p:cNvSpPr/>
            <p:nvPr/>
          </p:nvSpPr>
          <p:spPr>
            <a:xfrm rot="16200000">
              <a:off x="3162960" y="2984781"/>
              <a:ext cx="1698778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9" name="Flowchart: Delay 31">
              <a:extLst>
                <a:ext uri="{FF2B5EF4-FFF2-40B4-BE49-F238E27FC236}">
                  <a16:creationId xmlns:a16="http://schemas.microsoft.com/office/drawing/2014/main" id="{49542038-7E78-44AE-8B8E-56986BCA3984}"/>
                </a:ext>
              </a:extLst>
            </p:cNvPr>
            <p:cNvSpPr/>
            <p:nvPr/>
          </p:nvSpPr>
          <p:spPr>
            <a:xfrm rot="16200000">
              <a:off x="4030025" y="3563088"/>
              <a:ext cx="542163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0" name="Flowchart: Delay 32">
              <a:extLst>
                <a:ext uri="{FF2B5EF4-FFF2-40B4-BE49-F238E27FC236}">
                  <a16:creationId xmlns:a16="http://schemas.microsoft.com/office/drawing/2014/main" id="{54E0CE4F-E90A-4DFD-8896-6390422FC858}"/>
                </a:ext>
              </a:extLst>
            </p:cNvPr>
            <p:cNvSpPr/>
            <p:nvPr/>
          </p:nvSpPr>
          <p:spPr>
            <a:xfrm rot="16200000">
              <a:off x="4147098" y="3391403"/>
              <a:ext cx="885533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1" name="Flowchart: Delay 33">
              <a:extLst>
                <a:ext uri="{FF2B5EF4-FFF2-40B4-BE49-F238E27FC236}">
                  <a16:creationId xmlns:a16="http://schemas.microsoft.com/office/drawing/2014/main" id="{D347CB2D-39EC-455B-BC08-16762A41F763}"/>
                </a:ext>
              </a:extLst>
            </p:cNvPr>
            <p:cNvSpPr/>
            <p:nvPr/>
          </p:nvSpPr>
          <p:spPr>
            <a:xfrm rot="16200000">
              <a:off x="4327424" y="3282971"/>
              <a:ext cx="1102398" cy="274320"/>
            </a:xfrm>
            <a:prstGeom prst="flowChartDelay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62D9EF-5960-4617-AE0B-6FB26333022D}"/>
                </a:ext>
              </a:extLst>
            </p:cNvPr>
            <p:cNvCxnSpPr>
              <a:cxnSpLocks/>
            </p:cNvCxnSpPr>
            <p:nvPr/>
          </p:nvCxnSpPr>
          <p:spPr>
            <a:xfrm>
              <a:off x="410093" y="3971330"/>
              <a:ext cx="4870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74A345E-01A9-4342-A374-0BD847369B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092" y="1796173"/>
              <a:ext cx="1" cy="216453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B1994A-88DB-4A5E-8A75-526679689C6D}"/>
              </a:ext>
            </a:extLst>
          </p:cNvPr>
          <p:cNvGrpSpPr/>
          <p:nvPr/>
        </p:nvGrpSpPr>
        <p:grpSpPr>
          <a:xfrm>
            <a:off x="6587762" y="1239915"/>
            <a:ext cx="5065572" cy="3705106"/>
            <a:chOff x="2496562" y="1353714"/>
            <a:chExt cx="7195368" cy="5262901"/>
          </a:xfrm>
        </p:grpSpPr>
        <p:pic>
          <p:nvPicPr>
            <p:cNvPr id="25" name="Picture 2" descr="5,020 Parking Lot Illustrations &amp; Clip Art - iStock">
              <a:extLst>
                <a:ext uri="{FF2B5EF4-FFF2-40B4-BE49-F238E27FC236}">
                  <a16:creationId xmlns:a16="http://schemas.microsoft.com/office/drawing/2014/main" id="{776F23C0-169C-4CF0-BD1D-3CF8ADE1A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423" y="1814575"/>
              <a:ext cx="6277153" cy="4184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ADB2E8-AB43-4564-8E3E-3034F0336F22}"/>
                </a:ext>
              </a:extLst>
            </p:cNvPr>
            <p:cNvSpPr/>
            <p:nvPr/>
          </p:nvSpPr>
          <p:spPr>
            <a:xfrm>
              <a:off x="2957424" y="1353715"/>
              <a:ext cx="6277152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8F97B7-355C-4F96-88FB-6F566DB002CA}"/>
                </a:ext>
              </a:extLst>
            </p:cNvPr>
            <p:cNvSpPr/>
            <p:nvPr/>
          </p:nvSpPr>
          <p:spPr>
            <a:xfrm rot="5400000">
              <a:off x="95542" y="3754735"/>
              <a:ext cx="5262900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8EBFBC-27DF-41C6-9753-D0077D9138F2}"/>
                </a:ext>
              </a:extLst>
            </p:cNvPr>
            <p:cNvSpPr/>
            <p:nvPr/>
          </p:nvSpPr>
          <p:spPr>
            <a:xfrm rot="5400000">
              <a:off x="6830049" y="3754735"/>
              <a:ext cx="5262901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1B9840-279B-4920-A583-640FCB698E02}"/>
                </a:ext>
              </a:extLst>
            </p:cNvPr>
            <p:cNvSpPr/>
            <p:nvPr/>
          </p:nvSpPr>
          <p:spPr>
            <a:xfrm>
              <a:off x="2953658" y="5999345"/>
              <a:ext cx="6277152" cy="61727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79DE9D4-44B0-4E92-8522-8B480DAFD6DD}"/>
                </a:ext>
              </a:extLst>
            </p:cNvPr>
            <p:cNvSpPr/>
            <p:nvPr/>
          </p:nvSpPr>
          <p:spPr>
            <a:xfrm rot="5400000">
              <a:off x="8568210" y="3633657"/>
              <a:ext cx="789425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3CADFB-D9B9-4107-8BEB-706068503221}"/>
                </a:ext>
              </a:extLst>
            </p:cNvPr>
            <p:cNvSpPr/>
            <p:nvPr/>
          </p:nvSpPr>
          <p:spPr>
            <a:xfrm rot="7339199">
              <a:off x="5530975" y="4097738"/>
              <a:ext cx="789425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FED350-F8DB-4AAB-BCFD-F5AD620DD215}"/>
              </a:ext>
            </a:extLst>
          </p:cNvPr>
          <p:cNvGrpSpPr/>
          <p:nvPr/>
        </p:nvGrpSpPr>
        <p:grpSpPr>
          <a:xfrm>
            <a:off x="2292661" y="1089438"/>
            <a:ext cx="1879430" cy="2685197"/>
            <a:chOff x="1579843" y="1915145"/>
            <a:chExt cx="1879430" cy="2685197"/>
          </a:xfrm>
        </p:grpSpPr>
        <p:sp>
          <p:nvSpPr>
            <p:cNvPr id="33" name="Flowchart: Delay 20">
              <a:extLst>
                <a:ext uri="{FF2B5EF4-FFF2-40B4-BE49-F238E27FC236}">
                  <a16:creationId xmlns:a16="http://schemas.microsoft.com/office/drawing/2014/main" id="{7F077846-F9A3-477D-BDD1-FA9D17F110C5}"/>
                </a:ext>
              </a:extLst>
            </p:cNvPr>
            <p:cNvSpPr/>
            <p:nvPr/>
          </p:nvSpPr>
          <p:spPr>
            <a:xfrm rot="16200000">
              <a:off x="798031" y="3553354"/>
              <a:ext cx="1828800" cy="265176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lowchart: Delay 20">
              <a:extLst>
                <a:ext uri="{FF2B5EF4-FFF2-40B4-BE49-F238E27FC236}">
                  <a16:creationId xmlns:a16="http://schemas.microsoft.com/office/drawing/2014/main" id="{595A5A28-7E81-4D83-8EC4-0ADBB0639F65}"/>
                </a:ext>
              </a:extLst>
            </p:cNvPr>
            <p:cNvSpPr/>
            <p:nvPr/>
          </p:nvSpPr>
          <p:spPr>
            <a:xfrm rot="16200000">
              <a:off x="1353458" y="3553354"/>
              <a:ext cx="1828800" cy="265176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lowchart: Delay 20">
              <a:extLst>
                <a:ext uri="{FF2B5EF4-FFF2-40B4-BE49-F238E27FC236}">
                  <a16:creationId xmlns:a16="http://schemas.microsoft.com/office/drawing/2014/main" id="{47D78E86-54D0-49F7-A35D-A2423C0B59A4}"/>
                </a:ext>
              </a:extLst>
            </p:cNvPr>
            <p:cNvSpPr/>
            <p:nvPr/>
          </p:nvSpPr>
          <p:spPr>
            <a:xfrm rot="16200000">
              <a:off x="2412285" y="3553354"/>
              <a:ext cx="1828800" cy="265176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ash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t" anchorCtr="0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36202-A263-4A40-8B8C-CBEDBF339FF2}"/>
                </a:ext>
              </a:extLst>
            </p:cNvPr>
            <p:cNvSpPr txBox="1"/>
            <p:nvPr/>
          </p:nvSpPr>
          <p:spPr>
            <a:xfrm>
              <a:off x="1602615" y="1915145"/>
              <a:ext cx="1797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Vacant Channel</a:t>
              </a:r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1E7AD7B1-A3D1-41B5-87DB-E9FE70B3C66D}"/>
                </a:ext>
              </a:extLst>
            </p:cNvPr>
            <p:cNvSpPr/>
            <p:nvPr/>
          </p:nvSpPr>
          <p:spPr>
            <a:xfrm rot="19693817">
              <a:off x="3161718" y="2333183"/>
              <a:ext cx="138409" cy="257838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A7A8A681-971C-4CFC-893C-DA7CCAC22492}"/>
                </a:ext>
              </a:extLst>
            </p:cNvPr>
            <p:cNvSpPr/>
            <p:nvPr/>
          </p:nvSpPr>
          <p:spPr>
            <a:xfrm>
              <a:off x="2211920" y="2333183"/>
              <a:ext cx="138409" cy="257838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AEE6CC73-B285-4535-93F1-2BA7CF199C6A}"/>
                </a:ext>
              </a:extLst>
            </p:cNvPr>
            <p:cNvSpPr/>
            <p:nvPr/>
          </p:nvSpPr>
          <p:spPr>
            <a:xfrm rot="1394782">
              <a:off x="1730470" y="2333183"/>
              <a:ext cx="138409" cy="257838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64BA23C-83F2-41BB-8AB1-0BE00454EDA7}"/>
              </a:ext>
            </a:extLst>
          </p:cNvPr>
          <p:cNvSpPr/>
          <p:nvPr/>
        </p:nvSpPr>
        <p:spPr>
          <a:xfrm>
            <a:off x="2926051" y="5182588"/>
            <a:ext cx="6060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Finding a vacant wireless channel as 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finding an open spot in a parking lot.</a:t>
            </a:r>
            <a:endParaRPr lang="en-US" sz="2800" dirty="0"/>
          </a:p>
        </p:txBody>
      </p:sp>
      <p:sp>
        <p:nvSpPr>
          <p:cNvPr id="42" name="Arrow: Right 16">
            <a:extLst>
              <a:ext uri="{FF2B5EF4-FFF2-40B4-BE49-F238E27FC236}">
                <a16:creationId xmlns:a16="http://schemas.microsoft.com/office/drawing/2014/main" id="{9E7CCB59-B078-2F48-A8CF-54414B5407B4}"/>
              </a:ext>
            </a:extLst>
          </p:cNvPr>
          <p:cNvSpPr/>
          <p:nvPr/>
        </p:nvSpPr>
        <p:spPr>
          <a:xfrm>
            <a:off x="5903975" y="2717500"/>
            <a:ext cx="518854" cy="481070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73A9B-DBD1-4B8E-AA8D-69CA7E99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28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089FAD-D316-4C18-8438-7010A6C8E389}"/>
              </a:ext>
            </a:extLst>
          </p:cNvPr>
          <p:cNvGrpSpPr/>
          <p:nvPr/>
        </p:nvGrpSpPr>
        <p:grpSpPr>
          <a:xfrm>
            <a:off x="2869980" y="1163105"/>
            <a:ext cx="6748648" cy="4936157"/>
            <a:chOff x="2496562" y="1353714"/>
            <a:chExt cx="7195368" cy="5262901"/>
          </a:xfrm>
        </p:grpSpPr>
        <p:pic>
          <p:nvPicPr>
            <p:cNvPr id="4098" name="Picture 2" descr="5,020 Parking Lot Illustrations &amp; Clip Art - iStock">
              <a:extLst>
                <a:ext uri="{FF2B5EF4-FFF2-40B4-BE49-F238E27FC236}">
                  <a16:creationId xmlns:a16="http://schemas.microsoft.com/office/drawing/2014/main" id="{0660506D-FB6B-4D64-80E5-095575F90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423" y="1814575"/>
              <a:ext cx="6277153" cy="4184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C70C35-2BE5-48DF-AC7A-11BC36525658}"/>
                </a:ext>
              </a:extLst>
            </p:cNvPr>
            <p:cNvSpPr/>
            <p:nvPr/>
          </p:nvSpPr>
          <p:spPr>
            <a:xfrm>
              <a:off x="2957424" y="1353715"/>
              <a:ext cx="6277152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1CF81A-143C-4EF8-AFE6-2E43D52BA452}"/>
                </a:ext>
              </a:extLst>
            </p:cNvPr>
            <p:cNvSpPr/>
            <p:nvPr/>
          </p:nvSpPr>
          <p:spPr>
            <a:xfrm rot="5400000">
              <a:off x="95542" y="3754735"/>
              <a:ext cx="5262900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B29B4E-286B-4BD2-9907-4DB50C9A7FEB}"/>
                </a:ext>
              </a:extLst>
            </p:cNvPr>
            <p:cNvSpPr/>
            <p:nvPr/>
          </p:nvSpPr>
          <p:spPr>
            <a:xfrm rot="5400000">
              <a:off x="6830049" y="3754735"/>
              <a:ext cx="5262901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A095EE-432F-4092-831B-98D04A2AD811}"/>
                </a:ext>
              </a:extLst>
            </p:cNvPr>
            <p:cNvSpPr/>
            <p:nvPr/>
          </p:nvSpPr>
          <p:spPr>
            <a:xfrm>
              <a:off x="2953658" y="5999345"/>
              <a:ext cx="6277152" cy="61727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99B5D5-4E83-411D-AF21-3ED79DCC6E76}"/>
                </a:ext>
              </a:extLst>
            </p:cNvPr>
            <p:cNvSpPr/>
            <p:nvPr/>
          </p:nvSpPr>
          <p:spPr>
            <a:xfrm rot="5400000">
              <a:off x="8568210" y="3633657"/>
              <a:ext cx="789425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B81DB9-B8AF-4694-B17B-5C6DF6F7B106}"/>
                </a:ext>
              </a:extLst>
            </p:cNvPr>
            <p:cNvSpPr/>
            <p:nvPr/>
          </p:nvSpPr>
          <p:spPr>
            <a:xfrm rot="7339199">
              <a:off x="5530975" y="4097738"/>
              <a:ext cx="789425" cy="460860"/>
            </a:xfrm>
            <a:prstGeom prst="rect">
              <a:avLst/>
            </a:prstGeom>
            <a:solidFill>
              <a:srgbClr val="677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2" descr="5,020 Parking Lot Illustrations &amp; Clip Art - iStock">
            <a:extLst>
              <a:ext uri="{FF2B5EF4-FFF2-40B4-BE49-F238E27FC236}">
                <a16:creationId xmlns:a16="http://schemas.microsoft.com/office/drawing/2014/main" id="{61864DCE-1C0F-42C7-A42E-8AB54C2CA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8" t="45530" r="1496" b="41622"/>
          <a:stretch/>
        </p:blipFill>
        <p:spPr bwMode="auto">
          <a:xfrm rot="10800000">
            <a:off x="9044725" y="5384956"/>
            <a:ext cx="366913" cy="53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FB02749-9E4A-4D1B-9ACA-F8EA813BAA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Spectrum Sensing Strategy</a:t>
            </a:r>
          </a:p>
        </p:txBody>
      </p:sp>
      <p:pic>
        <p:nvPicPr>
          <p:cNvPr id="9" name="Picture 2" descr="5,020 Parking Lot Illustrations &amp; Clip Art - iStock">
            <a:extLst>
              <a:ext uri="{FF2B5EF4-FFF2-40B4-BE49-F238E27FC236}">
                <a16:creationId xmlns:a16="http://schemas.microsoft.com/office/drawing/2014/main" id="{69806C2E-314B-4ECF-A672-3395BEB47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8" t="45530" r="1496" b="41622"/>
          <a:stretch/>
        </p:blipFill>
        <p:spPr bwMode="auto">
          <a:xfrm rot="5400000">
            <a:off x="8751423" y="5434936"/>
            <a:ext cx="366913" cy="53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5,020 Parking Lot Illustrations &amp; Clip Art - iStock">
            <a:extLst>
              <a:ext uri="{FF2B5EF4-FFF2-40B4-BE49-F238E27FC236}">
                <a16:creationId xmlns:a16="http://schemas.microsoft.com/office/drawing/2014/main" id="{B5239D21-4B2E-4BE0-98AA-4A5E03BC6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8" t="45530" r="1496" b="41622"/>
          <a:stretch/>
        </p:blipFill>
        <p:spPr bwMode="auto">
          <a:xfrm rot="16200000">
            <a:off x="3011489" y="3618994"/>
            <a:ext cx="366913" cy="53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9E10FB-BCEA-44DF-AFB9-10EFBBD2EFD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006405" y="3704371"/>
            <a:ext cx="3200400" cy="525469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3DE6F-C098-4D57-982E-A13C79149B78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220021" y="3517623"/>
            <a:ext cx="3986784" cy="670678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3F38C-0B82-B045-876F-73CEBDC201E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6829365" y="3806990"/>
            <a:ext cx="2377440" cy="3901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759061-C55A-4148-B0B9-896E62D1DEB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652325" y="3922781"/>
            <a:ext cx="1554480" cy="254534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272879-D04E-A84B-B2BD-8DCF9FD7AA81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640318" y="3611884"/>
            <a:ext cx="3566487" cy="58521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DEEB0-DC76-4697-BE98-8DBFD782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0872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46224 0.00278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1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2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4806 1.85185E-6 " pathEditMode="relative" rAng="0" ptsTypes="AA">
                                      <p:cBhvr>
                                        <p:cTn id="2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2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026 -0.30186 " pathEditMode="relative" rAng="0" ptsTypes="AA">
                                      <p:cBhvr>
                                        <p:cTn id="3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509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16">
            <a:extLst>
              <a:ext uri="{FF2B5EF4-FFF2-40B4-BE49-F238E27FC236}">
                <a16:creationId xmlns:a16="http://schemas.microsoft.com/office/drawing/2014/main" id="{B6842353-79B8-48EC-A9BA-FF575A093FBE}"/>
              </a:ext>
            </a:extLst>
          </p:cNvPr>
          <p:cNvSpPr/>
          <p:nvPr/>
        </p:nvSpPr>
        <p:spPr>
          <a:xfrm>
            <a:off x="5875611" y="2473346"/>
            <a:ext cx="604439" cy="560422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9B3C0EA-042B-4C76-8C5E-13F7AA251AD5}"/>
              </a:ext>
            </a:extLst>
          </p:cNvPr>
          <p:cNvGrpSpPr/>
          <p:nvPr/>
        </p:nvGrpSpPr>
        <p:grpSpPr>
          <a:xfrm>
            <a:off x="5174280" y="1231483"/>
            <a:ext cx="8344025" cy="2850402"/>
            <a:chOff x="5000297" y="1463434"/>
            <a:chExt cx="8344025" cy="285040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5FF1F1E-2796-4BA7-BB56-D5F5DC425ED0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621" y="1463434"/>
              <a:ext cx="4608576" cy="248372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86D94D-C5E2-4DD8-B58F-6ECB66E88B11}"/>
                </a:ext>
              </a:extLst>
            </p:cNvPr>
            <p:cNvSpPr/>
            <p:nvPr/>
          </p:nvSpPr>
          <p:spPr>
            <a:xfrm>
              <a:off x="5000297" y="3882949"/>
              <a:ext cx="83440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Sparse Frequency Sampled Spectrum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7F44FB-C147-4155-8310-B03A02C54CE0}"/>
              </a:ext>
            </a:extLst>
          </p:cNvPr>
          <p:cNvGrpSpPr/>
          <p:nvPr/>
        </p:nvGrpSpPr>
        <p:grpSpPr>
          <a:xfrm>
            <a:off x="834515" y="1231483"/>
            <a:ext cx="5573476" cy="2850402"/>
            <a:chOff x="452678" y="1463434"/>
            <a:chExt cx="5573476" cy="2850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C7A5C-3C29-47F7-A379-F54F38EA6F71}"/>
                </a:ext>
              </a:extLst>
            </p:cNvPr>
            <p:cNvSpPr/>
            <p:nvPr/>
          </p:nvSpPr>
          <p:spPr>
            <a:xfrm>
              <a:off x="452678" y="3882949"/>
              <a:ext cx="557347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Densely Occupied Wideband Spectrum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FBF24E1-A903-4F8B-B023-9F47E9C0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" y="1463434"/>
              <a:ext cx="4623607" cy="24837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91C183E-3112-4B66-9B45-69DB631AC0F6}"/>
              </a:ext>
            </a:extLst>
          </p:cNvPr>
          <p:cNvGrpSpPr/>
          <p:nvPr/>
        </p:nvGrpSpPr>
        <p:grpSpPr>
          <a:xfrm>
            <a:off x="6675913" y="1056304"/>
            <a:ext cx="5438249" cy="2507036"/>
            <a:chOff x="6501930" y="1288255"/>
            <a:chExt cx="5438249" cy="25070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DEEE49-0F78-4221-92BE-E37A2E6EE5FA}"/>
                </a:ext>
              </a:extLst>
            </p:cNvPr>
            <p:cNvGrpSpPr/>
            <p:nvPr/>
          </p:nvGrpSpPr>
          <p:grpSpPr>
            <a:xfrm>
              <a:off x="7056426" y="1993425"/>
              <a:ext cx="4070629" cy="1801866"/>
              <a:chOff x="6069564" y="4437979"/>
              <a:chExt cx="6830353" cy="2948589"/>
            </a:xfrm>
          </p:grpSpPr>
          <p:sp>
            <p:nvSpPr>
              <p:cNvPr id="79" name="Flowchart: Delay 18">
                <a:extLst>
                  <a:ext uri="{FF2B5EF4-FFF2-40B4-BE49-F238E27FC236}">
                    <a16:creationId xmlns:a16="http://schemas.microsoft.com/office/drawing/2014/main" id="{724B7296-131B-48B0-BC74-E0F3B8EBD16D}"/>
                  </a:ext>
                </a:extLst>
              </p:cNvPr>
              <p:cNvSpPr/>
              <p:nvPr/>
            </p:nvSpPr>
            <p:spPr>
              <a:xfrm rot="16200000">
                <a:off x="4798681" y="5708862"/>
                <a:ext cx="2948589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lowchart: Delay 19">
                <a:extLst>
                  <a:ext uri="{FF2B5EF4-FFF2-40B4-BE49-F238E27FC236}">
                    <a16:creationId xmlns:a16="http://schemas.microsoft.com/office/drawing/2014/main" id="{55D34AE9-1139-4F86-A90A-ADCEF6C97998}"/>
                  </a:ext>
                </a:extLst>
              </p:cNvPr>
              <p:cNvSpPr/>
              <p:nvPr/>
            </p:nvSpPr>
            <p:spPr>
              <a:xfrm rot="16200000">
                <a:off x="5926065" y="6408011"/>
                <a:ext cx="1550289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lowchart: Delay 20">
                <a:extLst>
                  <a:ext uri="{FF2B5EF4-FFF2-40B4-BE49-F238E27FC236}">
                    <a16:creationId xmlns:a16="http://schemas.microsoft.com/office/drawing/2014/main" id="{C1A20C4B-7500-4245-8FB6-3A1C79F9E5DF}"/>
                  </a:ext>
                </a:extLst>
              </p:cNvPr>
              <p:cNvSpPr/>
              <p:nvPr/>
            </p:nvSpPr>
            <p:spPr>
              <a:xfrm rot="16200000">
                <a:off x="6417763" y="6043238"/>
                <a:ext cx="2279837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Flowchart: Delay 21">
                <a:extLst>
                  <a:ext uri="{FF2B5EF4-FFF2-40B4-BE49-F238E27FC236}">
                    <a16:creationId xmlns:a16="http://schemas.microsoft.com/office/drawing/2014/main" id="{8794A8B6-FE31-42E9-84EE-F1A21B74E646}"/>
                  </a:ext>
                </a:extLst>
              </p:cNvPr>
              <p:cNvSpPr/>
              <p:nvPr/>
            </p:nvSpPr>
            <p:spPr>
              <a:xfrm rot="16200000">
                <a:off x="6779871" y="6833582"/>
                <a:ext cx="699149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lowchart: Delay 22">
                <a:extLst>
                  <a:ext uri="{FF2B5EF4-FFF2-40B4-BE49-F238E27FC236}">
                    <a16:creationId xmlns:a16="http://schemas.microsoft.com/office/drawing/2014/main" id="{03D2F85C-6A58-4D47-97F0-7CBC3494DC25}"/>
                  </a:ext>
                </a:extLst>
              </p:cNvPr>
              <p:cNvSpPr/>
              <p:nvPr/>
            </p:nvSpPr>
            <p:spPr>
              <a:xfrm rot="16200000">
                <a:off x="7985917" y="7183156"/>
                <a:ext cx="0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Flowchart: Delay 23">
                <a:extLst>
                  <a:ext uri="{FF2B5EF4-FFF2-40B4-BE49-F238E27FC236}">
                    <a16:creationId xmlns:a16="http://schemas.microsoft.com/office/drawing/2014/main" id="{D6B62A84-E89A-435D-9A1A-7B8F415EF52F}"/>
                  </a:ext>
                </a:extLst>
              </p:cNvPr>
              <p:cNvSpPr/>
              <p:nvPr/>
            </p:nvSpPr>
            <p:spPr>
              <a:xfrm rot="16200000">
                <a:off x="8842387" y="7183156"/>
                <a:ext cx="0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Flowchart: Delay 24">
                <a:extLst>
                  <a:ext uri="{FF2B5EF4-FFF2-40B4-BE49-F238E27FC236}">
                    <a16:creationId xmlns:a16="http://schemas.microsoft.com/office/drawing/2014/main" id="{A3FF2407-E1D3-4EE8-9BE1-C5706B33D5BF}"/>
                  </a:ext>
                </a:extLst>
              </p:cNvPr>
              <p:cNvSpPr/>
              <p:nvPr/>
            </p:nvSpPr>
            <p:spPr>
              <a:xfrm rot="16200000">
                <a:off x="7015851" y="5784856"/>
                <a:ext cx="2796601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Flowchart: Delay 25">
                <a:extLst>
                  <a:ext uri="{FF2B5EF4-FFF2-40B4-BE49-F238E27FC236}">
                    <a16:creationId xmlns:a16="http://schemas.microsoft.com/office/drawing/2014/main" id="{866F5400-B23B-4896-9DBE-E48CE376DC88}"/>
                  </a:ext>
                </a:extLst>
              </p:cNvPr>
              <p:cNvSpPr/>
              <p:nvPr/>
            </p:nvSpPr>
            <p:spPr>
              <a:xfrm rot="16200000">
                <a:off x="7917919" y="5830452"/>
                <a:ext cx="2705406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lowchart: Delay 26">
                <a:extLst>
                  <a:ext uri="{FF2B5EF4-FFF2-40B4-BE49-F238E27FC236}">
                    <a16:creationId xmlns:a16="http://schemas.microsoft.com/office/drawing/2014/main" id="{E18147E1-2A02-46AC-9C85-B78ABC7BF053}"/>
                  </a:ext>
                </a:extLst>
              </p:cNvPr>
              <p:cNvSpPr/>
              <p:nvPr/>
            </p:nvSpPr>
            <p:spPr>
              <a:xfrm rot="16200000">
                <a:off x="9106100" y="6590399"/>
                <a:ext cx="1185515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lowchart: Delay 27">
                <a:extLst>
                  <a:ext uri="{FF2B5EF4-FFF2-40B4-BE49-F238E27FC236}">
                    <a16:creationId xmlns:a16="http://schemas.microsoft.com/office/drawing/2014/main" id="{0803C4A5-DC31-48E4-B001-98D92F2662E2}"/>
                  </a:ext>
                </a:extLst>
              </p:cNvPr>
              <p:cNvSpPr/>
              <p:nvPr/>
            </p:nvSpPr>
            <p:spPr>
              <a:xfrm rot="16200000">
                <a:off x="9610330" y="6666393"/>
                <a:ext cx="1033527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lowchart: Delay 28">
                <a:extLst>
                  <a:ext uri="{FF2B5EF4-FFF2-40B4-BE49-F238E27FC236}">
                    <a16:creationId xmlns:a16="http://schemas.microsoft.com/office/drawing/2014/main" id="{2FFFD94B-52BD-41AB-A020-229CDAEE9CC8}"/>
                  </a:ext>
                </a:extLst>
              </p:cNvPr>
              <p:cNvSpPr/>
              <p:nvPr/>
            </p:nvSpPr>
            <p:spPr>
              <a:xfrm rot="16200000">
                <a:off x="10555329" y="7183156"/>
                <a:ext cx="0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lowchart: Delay 29">
                <a:extLst>
                  <a:ext uri="{FF2B5EF4-FFF2-40B4-BE49-F238E27FC236}">
                    <a16:creationId xmlns:a16="http://schemas.microsoft.com/office/drawing/2014/main" id="{148FC976-00A1-4171-A600-C4ED94889D59}"/>
                  </a:ext>
                </a:extLst>
              </p:cNvPr>
              <p:cNvSpPr/>
              <p:nvPr/>
            </p:nvSpPr>
            <p:spPr>
              <a:xfrm rot="16200000">
                <a:off x="9843645" y="6043238"/>
                <a:ext cx="2279837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lowchart: Delay 30">
                <a:extLst>
                  <a:ext uri="{FF2B5EF4-FFF2-40B4-BE49-F238E27FC236}">
                    <a16:creationId xmlns:a16="http://schemas.microsoft.com/office/drawing/2014/main" id="{9803CE3D-6F62-4C9D-85A2-D3F76F5A2E17}"/>
                  </a:ext>
                </a:extLst>
              </p:cNvPr>
              <p:cNvSpPr/>
              <p:nvPr/>
            </p:nvSpPr>
            <p:spPr>
              <a:xfrm rot="16200000">
                <a:off x="9983101" y="5754458"/>
                <a:ext cx="2857396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Flowchart: Delay 31">
                <a:extLst>
                  <a:ext uri="{FF2B5EF4-FFF2-40B4-BE49-F238E27FC236}">
                    <a16:creationId xmlns:a16="http://schemas.microsoft.com/office/drawing/2014/main" id="{B578957F-D6B5-481C-B0E7-314F64A675E4}"/>
                  </a:ext>
                </a:extLst>
              </p:cNvPr>
              <p:cNvSpPr/>
              <p:nvPr/>
            </p:nvSpPr>
            <p:spPr>
              <a:xfrm rot="16200000">
                <a:off x="11384067" y="6727188"/>
                <a:ext cx="911935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lowchart: Delay 32">
                <a:extLst>
                  <a:ext uri="{FF2B5EF4-FFF2-40B4-BE49-F238E27FC236}">
                    <a16:creationId xmlns:a16="http://schemas.microsoft.com/office/drawing/2014/main" id="{548AB52D-E8C0-4E2B-AECF-56BE5E505429}"/>
                  </a:ext>
                </a:extLst>
              </p:cNvPr>
              <p:cNvSpPr/>
              <p:nvPr/>
            </p:nvSpPr>
            <p:spPr>
              <a:xfrm rot="16200000">
                <a:off x="11523523" y="6438409"/>
                <a:ext cx="1489493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lowchart: Delay 33">
                <a:extLst>
                  <a:ext uri="{FF2B5EF4-FFF2-40B4-BE49-F238E27FC236}">
                    <a16:creationId xmlns:a16="http://schemas.microsoft.com/office/drawing/2014/main" id="{F29A4D63-5F84-431B-AA42-5B605B3F7C46}"/>
                  </a:ext>
                </a:extLst>
              </p:cNvPr>
              <p:cNvSpPr/>
              <p:nvPr/>
            </p:nvSpPr>
            <p:spPr>
              <a:xfrm rot="16200000">
                <a:off x="11769372" y="6256023"/>
                <a:ext cx="1854267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C7E04A5-D664-4D70-BAE7-1FB0B3A094D9}"/>
                </a:ext>
              </a:extLst>
            </p:cNvPr>
            <p:cNvSpPr/>
            <p:nvPr/>
          </p:nvSpPr>
          <p:spPr>
            <a:xfrm>
              <a:off x="6501930" y="1288255"/>
              <a:ext cx="543824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Detected Spectrum Occupancy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52DB28D-CFC2-4A63-ACF5-98D0D1401049}"/>
              </a:ext>
            </a:extLst>
          </p:cNvPr>
          <p:cNvSpPr txBox="1"/>
          <p:nvPr/>
        </p:nvSpPr>
        <p:spPr>
          <a:xfrm>
            <a:off x="1927896" y="4235505"/>
            <a:ext cx="9467994" cy="224676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Features of 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Real-time occupancy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Wideband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8.5x below Nyquist sampling → Low power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Densely occupied spectrum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DBABA1F2-1ECC-431B-AAA6-5CEA3CC8414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84" y="1232817"/>
            <a:ext cx="4608576" cy="2483726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E25E03B3-C5B1-4ADF-81F7-B20EDF2B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0972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4000" baseline="30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Spectrum Sensing Spike-Train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238774-89B7-451C-A9A0-3059287DAFEC}"/>
              </a:ext>
            </a:extLst>
          </p:cNvPr>
          <p:cNvSpPr txBox="1"/>
          <p:nvPr/>
        </p:nvSpPr>
        <p:spPr>
          <a:xfrm>
            <a:off x="1080202" y="1053275"/>
            <a:ext cx="46363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 along the </a:t>
            </a:r>
            <a:r>
              <a:rPr lang="en-US" sz="2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axis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31275D-E9E0-4EDA-A6C9-5B1E03BBFA31}"/>
              </a:ext>
            </a:extLst>
          </p:cNvPr>
          <p:cNvSpPr txBox="1"/>
          <p:nvPr/>
        </p:nvSpPr>
        <p:spPr>
          <a:xfrm>
            <a:off x="4598205" y="1692331"/>
            <a:ext cx="2676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Monitor sampled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fraction of bandwidth </a:t>
            </a: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B2EEC-6A62-409C-8B56-137BEB96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025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16">
            <a:extLst>
              <a:ext uri="{FF2B5EF4-FFF2-40B4-BE49-F238E27FC236}">
                <a16:creationId xmlns:a16="http://schemas.microsoft.com/office/drawing/2014/main" id="{B6842353-79B8-48EC-A9BA-FF575A093FBE}"/>
              </a:ext>
            </a:extLst>
          </p:cNvPr>
          <p:cNvSpPr/>
          <p:nvPr/>
        </p:nvSpPr>
        <p:spPr>
          <a:xfrm>
            <a:off x="5875611" y="2473346"/>
            <a:ext cx="604439" cy="560422"/>
          </a:xfrm>
          <a:prstGeom prst="right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9B3C0EA-042B-4C76-8C5E-13F7AA251AD5}"/>
              </a:ext>
            </a:extLst>
          </p:cNvPr>
          <p:cNvGrpSpPr/>
          <p:nvPr/>
        </p:nvGrpSpPr>
        <p:grpSpPr>
          <a:xfrm>
            <a:off x="5174280" y="1231483"/>
            <a:ext cx="8344025" cy="2850402"/>
            <a:chOff x="5000297" y="1463434"/>
            <a:chExt cx="8344025" cy="285040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5FF1F1E-2796-4BA7-BB56-D5F5DC425ED0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621" y="1463434"/>
              <a:ext cx="4608576" cy="248372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86D94D-C5E2-4DD8-B58F-6ECB66E88B11}"/>
                </a:ext>
              </a:extLst>
            </p:cNvPr>
            <p:cNvSpPr/>
            <p:nvPr/>
          </p:nvSpPr>
          <p:spPr>
            <a:xfrm>
              <a:off x="5000297" y="3882949"/>
              <a:ext cx="83440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Sparse Frequency Sampled Spectrum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7F44FB-C147-4155-8310-B03A02C54CE0}"/>
              </a:ext>
            </a:extLst>
          </p:cNvPr>
          <p:cNvGrpSpPr/>
          <p:nvPr/>
        </p:nvGrpSpPr>
        <p:grpSpPr>
          <a:xfrm>
            <a:off x="834515" y="1231483"/>
            <a:ext cx="5573476" cy="2850402"/>
            <a:chOff x="452678" y="1463434"/>
            <a:chExt cx="5573476" cy="2850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C7A5C-3C29-47F7-A379-F54F38EA6F71}"/>
                </a:ext>
              </a:extLst>
            </p:cNvPr>
            <p:cNvSpPr/>
            <p:nvPr/>
          </p:nvSpPr>
          <p:spPr>
            <a:xfrm>
              <a:off x="452678" y="3882949"/>
              <a:ext cx="557347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Densely Occupied Wideband Spectrum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FBF24E1-A903-4F8B-B023-9F47E9C0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" y="1463434"/>
              <a:ext cx="4623607" cy="248372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91C183E-3112-4B66-9B45-69DB631AC0F6}"/>
              </a:ext>
            </a:extLst>
          </p:cNvPr>
          <p:cNvGrpSpPr/>
          <p:nvPr/>
        </p:nvGrpSpPr>
        <p:grpSpPr>
          <a:xfrm>
            <a:off x="6675913" y="1056304"/>
            <a:ext cx="5438249" cy="2507036"/>
            <a:chOff x="6501930" y="1288255"/>
            <a:chExt cx="5438249" cy="25070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1DEEE49-0F78-4221-92BE-E37A2E6EE5FA}"/>
                </a:ext>
              </a:extLst>
            </p:cNvPr>
            <p:cNvGrpSpPr/>
            <p:nvPr/>
          </p:nvGrpSpPr>
          <p:grpSpPr>
            <a:xfrm>
              <a:off x="7056426" y="1993425"/>
              <a:ext cx="4070629" cy="1801866"/>
              <a:chOff x="6069564" y="4437979"/>
              <a:chExt cx="6830353" cy="2948589"/>
            </a:xfrm>
          </p:grpSpPr>
          <p:sp>
            <p:nvSpPr>
              <p:cNvPr id="79" name="Flowchart: Delay 18">
                <a:extLst>
                  <a:ext uri="{FF2B5EF4-FFF2-40B4-BE49-F238E27FC236}">
                    <a16:creationId xmlns:a16="http://schemas.microsoft.com/office/drawing/2014/main" id="{724B7296-131B-48B0-BC74-E0F3B8EBD16D}"/>
                  </a:ext>
                </a:extLst>
              </p:cNvPr>
              <p:cNvSpPr/>
              <p:nvPr/>
            </p:nvSpPr>
            <p:spPr>
              <a:xfrm rot="16200000">
                <a:off x="4798681" y="5708862"/>
                <a:ext cx="2948589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lowchart: Delay 19">
                <a:extLst>
                  <a:ext uri="{FF2B5EF4-FFF2-40B4-BE49-F238E27FC236}">
                    <a16:creationId xmlns:a16="http://schemas.microsoft.com/office/drawing/2014/main" id="{55D34AE9-1139-4F86-A90A-ADCEF6C97998}"/>
                  </a:ext>
                </a:extLst>
              </p:cNvPr>
              <p:cNvSpPr/>
              <p:nvPr/>
            </p:nvSpPr>
            <p:spPr>
              <a:xfrm rot="16200000">
                <a:off x="5926065" y="6408011"/>
                <a:ext cx="1550289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Flowchart: Delay 20">
                <a:extLst>
                  <a:ext uri="{FF2B5EF4-FFF2-40B4-BE49-F238E27FC236}">
                    <a16:creationId xmlns:a16="http://schemas.microsoft.com/office/drawing/2014/main" id="{C1A20C4B-7500-4245-8FB6-3A1C79F9E5DF}"/>
                  </a:ext>
                </a:extLst>
              </p:cNvPr>
              <p:cNvSpPr/>
              <p:nvPr/>
            </p:nvSpPr>
            <p:spPr>
              <a:xfrm rot="16200000">
                <a:off x="6417763" y="6043238"/>
                <a:ext cx="2279837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Flowchart: Delay 21">
                <a:extLst>
                  <a:ext uri="{FF2B5EF4-FFF2-40B4-BE49-F238E27FC236}">
                    <a16:creationId xmlns:a16="http://schemas.microsoft.com/office/drawing/2014/main" id="{8794A8B6-FE31-42E9-84EE-F1A21B74E646}"/>
                  </a:ext>
                </a:extLst>
              </p:cNvPr>
              <p:cNvSpPr/>
              <p:nvPr/>
            </p:nvSpPr>
            <p:spPr>
              <a:xfrm rot="16200000">
                <a:off x="6779871" y="6833582"/>
                <a:ext cx="699149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lowchart: Delay 22">
                <a:extLst>
                  <a:ext uri="{FF2B5EF4-FFF2-40B4-BE49-F238E27FC236}">
                    <a16:creationId xmlns:a16="http://schemas.microsoft.com/office/drawing/2014/main" id="{03D2F85C-6A58-4D47-97F0-7CBC3494DC25}"/>
                  </a:ext>
                </a:extLst>
              </p:cNvPr>
              <p:cNvSpPr/>
              <p:nvPr/>
            </p:nvSpPr>
            <p:spPr>
              <a:xfrm rot="16200000">
                <a:off x="7985917" y="7183156"/>
                <a:ext cx="0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Flowchart: Delay 23">
                <a:extLst>
                  <a:ext uri="{FF2B5EF4-FFF2-40B4-BE49-F238E27FC236}">
                    <a16:creationId xmlns:a16="http://schemas.microsoft.com/office/drawing/2014/main" id="{D6B62A84-E89A-435D-9A1A-7B8F415EF52F}"/>
                  </a:ext>
                </a:extLst>
              </p:cNvPr>
              <p:cNvSpPr/>
              <p:nvPr/>
            </p:nvSpPr>
            <p:spPr>
              <a:xfrm rot="16200000">
                <a:off x="8842387" y="7183156"/>
                <a:ext cx="0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Flowchart: Delay 24">
                <a:extLst>
                  <a:ext uri="{FF2B5EF4-FFF2-40B4-BE49-F238E27FC236}">
                    <a16:creationId xmlns:a16="http://schemas.microsoft.com/office/drawing/2014/main" id="{A3FF2407-E1D3-4EE8-9BE1-C5706B33D5BF}"/>
                  </a:ext>
                </a:extLst>
              </p:cNvPr>
              <p:cNvSpPr/>
              <p:nvPr/>
            </p:nvSpPr>
            <p:spPr>
              <a:xfrm rot="16200000">
                <a:off x="7015851" y="5784856"/>
                <a:ext cx="2796601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Flowchart: Delay 25">
                <a:extLst>
                  <a:ext uri="{FF2B5EF4-FFF2-40B4-BE49-F238E27FC236}">
                    <a16:creationId xmlns:a16="http://schemas.microsoft.com/office/drawing/2014/main" id="{866F5400-B23B-4896-9DBE-E48CE376DC88}"/>
                  </a:ext>
                </a:extLst>
              </p:cNvPr>
              <p:cNvSpPr/>
              <p:nvPr/>
            </p:nvSpPr>
            <p:spPr>
              <a:xfrm rot="16200000">
                <a:off x="7917919" y="5830452"/>
                <a:ext cx="2705406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Flowchart: Delay 26">
                <a:extLst>
                  <a:ext uri="{FF2B5EF4-FFF2-40B4-BE49-F238E27FC236}">
                    <a16:creationId xmlns:a16="http://schemas.microsoft.com/office/drawing/2014/main" id="{E18147E1-2A02-46AC-9C85-B78ABC7BF053}"/>
                  </a:ext>
                </a:extLst>
              </p:cNvPr>
              <p:cNvSpPr/>
              <p:nvPr/>
            </p:nvSpPr>
            <p:spPr>
              <a:xfrm rot="16200000">
                <a:off x="9106100" y="6590399"/>
                <a:ext cx="1185515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lowchart: Delay 27">
                <a:extLst>
                  <a:ext uri="{FF2B5EF4-FFF2-40B4-BE49-F238E27FC236}">
                    <a16:creationId xmlns:a16="http://schemas.microsoft.com/office/drawing/2014/main" id="{0803C4A5-DC31-48E4-B001-98D92F2662E2}"/>
                  </a:ext>
                </a:extLst>
              </p:cNvPr>
              <p:cNvSpPr/>
              <p:nvPr/>
            </p:nvSpPr>
            <p:spPr>
              <a:xfrm rot="16200000">
                <a:off x="9610330" y="6666393"/>
                <a:ext cx="1033527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lowchart: Delay 28">
                <a:extLst>
                  <a:ext uri="{FF2B5EF4-FFF2-40B4-BE49-F238E27FC236}">
                    <a16:creationId xmlns:a16="http://schemas.microsoft.com/office/drawing/2014/main" id="{2FFFD94B-52BD-41AB-A020-229CDAEE9CC8}"/>
                  </a:ext>
                </a:extLst>
              </p:cNvPr>
              <p:cNvSpPr/>
              <p:nvPr/>
            </p:nvSpPr>
            <p:spPr>
              <a:xfrm rot="16200000">
                <a:off x="10555329" y="7183156"/>
                <a:ext cx="0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Flowchart: Delay 29">
                <a:extLst>
                  <a:ext uri="{FF2B5EF4-FFF2-40B4-BE49-F238E27FC236}">
                    <a16:creationId xmlns:a16="http://schemas.microsoft.com/office/drawing/2014/main" id="{148FC976-00A1-4171-A600-C4ED94889D59}"/>
                  </a:ext>
                </a:extLst>
              </p:cNvPr>
              <p:cNvSpPr/>
              <p:nvPr/>
            </p:nvSpPr>
            <p:spPr>
              <a:xfrm rot="16200000">
                <a:off x="9843645" y="6043238"/>
                <a:ext cx="2279837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lowchart: Delay 30">
                <a:extLst>
                  <a:ext uri="{FF2B5EF4-FFF2-40B4-BE49-F238E27FC236}">
                    <a16:creationId xmlns:a16="http://schemas.microsoft.com/office/drawing/2014/main" id="{9803CE3D-6F62-4C9D-85A2-D3F76F5A2E17}"/>
                  </a:ext>
                </a:extLst>
              </p:cNvPr>
              <p:cNvSpPr/>
              <p:nvPr/>
            </p:nvSpPr>
            <p:spPr>
              <a:xfrm rot="16200000">
                <a:off x="9983101" y="5754458"/>
                <a:ext cx="2857396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Flowchart: Delay 31">
                <a:extLst>
                  <a:ext uri="{FF2B5EF4-FFF2-40B4-BE49-F238E27FC236}">
                    <a16:creationId xmlns:a16="http://schemas.microsoft.com/office/drawing/2014/main" id="{B578957F-D6B5-481C-B0E7-314F64A675E4}"/>
                  </a:ext>
                </a:extLst>
              </p:cNvPr>
              <p:cNvSpPr/>
              <p:nvPr/>
            </p:nvSpPr>
            <p:spPr>
              <a:xfrm rot="16200000">
                <a:off x="11384067" y="6727188"/>
                <a:ext cx="911935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Flowchart: Delay 32">
                <a:extLst>
                  <a:ext uri="{FF2B5EF4-FFF2-40B4-BE49-F238E27FC236}">
                    <a16:creationId xmlns:a16="http://schemas.microsoft.com/office/drawing/2014/main" id="{548AB52D-E8C0-4E2B-AECF-56BE5E505429}"/>
                  </a:ext>
                </a:extLst>
              </p:cNvPr>
              <p:cNvSpPr/>
              <p:nvPr/>
            </p:nvSpPr>
            <p:spPr>
              <a:xfrm rot="16200000">
                <a:off x="11523523" y="6438409"/>
                <a:ext cx="1489493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Flowchart: Delay 33">
                <a:extLst>
                  <a:ext uri="{FF2B5EF4-FFF2-40B4-BE49-F238E27FC236}">
                    <a16:creationId xmlns:a16="http://schemas.microsoft.com/office/drawing/2014/main" id="{F29A4D63-5F84-431B-AA42-5B605B3F7C46}"/>
                  </a:ext>
                </a:extLst>
              </p:cNvPr>
              <p:cNvSpPr/>
              <p:nvPr/>
            </p:nvSpPr>
            <p:spPr>
              <a:xfrm rot="16200000">
                <a:off x="11769372" y="6256023"/>
                <a:ext cx="1854267" cy="40682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  <a:prstDash val="sysDot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t" anchorCtr="0"/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C7E04A5-D664-4D70-BAE7-1FB0B3A094D9}"/>
                </a:ext>
              </a:extLst>
            </p:cNvPr>
            <p:cNvSpPr/>
            <p:nvPr/>
          </p:nvSpPr>
          <p:spPr>
            <a:xfrm>
              <a:off x="6501930" y="1288255"/>
              <a:ext cx="543824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Detected Spectrum Occupancy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52DB28D-CFC2-4A63-ACF5-98D0D1401049}"/>
              </a:ext>
            </a:extLst>
          </p:cNvPr>
          <p:cNvSpPr txBox="1"/>
          <p:nvPr/>
        </p:nvSpPr>
        <p:spPr>
          <a:xfrm>
            <a:off x="1927896" y="4235505"/>
            <a:ext cx="9467994" cy="224676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Features of 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Real-time occupancy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Wideband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8.5x below Nyquist sampling → Low power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Densely occupied spectrum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DBABA1F2-1ECC-431B-AAA6-5CEA3CC8414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84" y="1232817"/>
            <a:ext cx="4608576" cy="2483726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E25E03B3-C5B1-4ADF-81F7-B20EDF2B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09728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4000" baseline="30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Spectrum Sensing Spike-Train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238774-89B7-451C-A9A0-3059287DAFEC}"/>
              </a:ext>
            </a:extLst>
          </p:cNvPr>
          <p:cNvSpPr txBox="1"/>
          <p:nvPr/>
        </p:nvSpPr>
        <p:spPr>
          <a:xfrm>
            <a:off x="1080202" y="1053275"/>
            <a:ext cx="46363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 along the </a:t>
            </a:r>
            <a:r>
              <a:rPr lang="en-US" sz="2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axis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31275D-E9E0-4EDA-A6C9-5B1E03BBFA31}"/>
              </a:ext>
            </a:extLst>
          </p:cNvPr>
          <p:cNvSpPr txBox="1"/>
          <p:nvPr/>
        </p:nvSpPr>
        <p:spPr>
          <a:xfrm>
            <a:off x="4598205" y="1692331"/>
            <a:ext cx="2676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Monitor sampled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fraction of bandwidth </a:t>
            </a: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DA56E0-269B-8841-9C77-7113B336C8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18172D-C306-954D-8109-BB6093234D38}"/>
              </a:ext>
            </a:extLst>
          </p:cNvPr>
          <p:cNvSpPr txBox="1"/>
          <p:nvPr/>
        </p:nvSpPr>
        <p:spPr>
          <a:xfrm>
            <a:off x="0" y="3414455"/>
            <a:ext cx="12192000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sample a spectrum along the frequency axis?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F0B30-8E99-41CE-8BD8-F039B45B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62F94-AF52-41FC-B25A-D985A5929304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208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7.8|9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3|1.7|7.9|7.1|7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6|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6.2|3.5|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5.3|10.7|8.5|6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3.5|8.9|4|7.3|9.1|7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9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20.3|7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6|4.6|4.4|9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5|12.5|5.5|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|2.8|6.3|6|1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3.1|2.3|6.6|3.6|7.8|6.2|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.4|2.6|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3.1|2|4.9|3|3.1|4.1|2.5|5.1|17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.8|4.4|5.6|4.2|2.4|4.3|2|5.3|1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5|3.1|5.6|2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16041</TotalTime>
  <Words>939</Words>
  <Application>Microsoft Office PowerPoint</Application>
  <PresentationFormat>Widescreen</PresentationFormat>
  <Paragraphs>289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Helvetica </vt:lpstr>
      <vt:lpstr>Arial</vt:lpstr>
      <vt:lpstr>Arial Narrow</vt:lpstr>
      <vt:lpstr>Arial Nova</vt:lpstr>
      <vt:lpstr>Calibri</vt:lpstr>
      <vt:lpstr>Calibri Light</vt:lpstr>
      <vt:lpstr>Cambria Math</vt:lpstr>
      <vt:lpstr>Times</vt:lpstr>
      <vt:lpstr>Times New Roman</vt:lpstr>
      <vt:lpstr>Office Theme</vt:lpstr>
      <vt:lpstr>Efficient Wideband Spectrum Sensing Using MEMS Acoustic Resonators</vt:lpstr>
      <vt:lpstr>PowerPoint Presentation</vt:lpstr>
      <vt:lpstr>Improve Spectrum Use Efficient Through Sharing</vt:lpstr>
      <vt:lpstr>Enabling Dynamic Spectrum Sharing</vt:lpstr>
      <vt:lpstr>Existing Spectrum Sensing Technologies</vt:lpstr>
      <vt:lpstr>PowerPoint Presentation</vt:lpstr>
      <vt:lpstr>PowerPoint Presentation</vt:lpstr>
      <vt:lpstr>S3 – Spectrum Sensing Spike-Train</vt:lpstr>
      <vt:lpstr>S3 – Spectrum Sensing Spike-Train</vt:lpstr>
      <vt:lpstr>Enabled of Frequency Sampling </vt:lpstr>
      <vt:lpstr>Spike-Train Filter Created by MEMS Acoustic Resonators</vt:lpstr>
      <vt:lpstr>Spike-Train Filter Created by MEMS Acoustic Resonators</vt:lpstr>
      <vt:lpstr>Recover Spectrum Occupancy</vt:lpstr>
      <vt:lpstr>Co-prime sub-sampling factor avoids frequency collisions</vt:lpstr>
      <vt:lpstr>S3 with Non-Ideal Spike-Train Filter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Junfeng Guan</dc:creator>
  <cp:lastModifiedBy>Junfeng Guan</cp:lastModifiedBy>
  <cp:revision>721</cp:revision>
  <dcterms:created xsi:type="dcterms:W3CDTF">2021-03-01T05:06:30Z</dcterms:created>
  <dcterms:modified xsi:type="dcterms:W3CDTF">2021-04-11T17:25:23Z</dcterms:modified>
</cp:coreProperties>
</file>